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notesSlides/notesSlide16.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notesSlides/notesSlide17.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63"/>
  </p:notesMasterIdLst>
  <p:handoutMasterIdLst>
    <p:handoutMasterId r:id="rId64"/>
  </p:handoutMasterIdLst>
  <p:sldIdLst>
    <p:sldId id="1225" r:id="rId2"/>
    <p:sldId id="2016" r:id="rId3"/>
    <p:sldId id="2152" r:id="rId4"/>
    <p:sldId id="2145" r:id="rId5"/>
    <p:sldId id="2281" r:id="rId6"/>
    <p:sldId id="2159" r:id="rId7"/>
    <p:sldId id="2160" r:id="rId8"/>
    <p:sldId id="2161" r:id="rId9"/>
    <p:sldId id="2283" r:id="rId10"/>
    <p:sldId id="2248" r:id="rId11"/>
    <p:sldId id="2284" r:id="rId12"/>
    <p:sldId id="2257" r:id="rId13"/>
    <p:sldId id="2291" r:id="rId14"/>
    <p:sldId id="2292" r:id="rId15"/>
    <p:sldId id="2258" r:id="rId16"/>
    <p:sldId id="2293" r:id="rId17"/>
    <p:sldId id="2294" r:id="rId18"/>
    <p:sldId id="2252" r:id="rId19"/>
    <p:sldId id="2254" r:id="rId20"/>
    <p:sldId id="2297" r:id="rId21"/>
    <p:sldId id="2255" r:id="rId22"/>
    <p:sldId id="2295" r:id="rId23"/>
    <p:sldId id="2262" r:id="rId24"/>
    <p:sldId id="2280" r:id="rId25"/>
    <p:sldId id="2182" r:id="rId26"/>
    <p:sldId id="2299" r:id="rId27"/>
    <p:sldId id="2230" r:id="rId28"/>
    <p:sldId id="2231" r:id="rId29"/>
    <p:sldId id="2232" r:id="rId30"/>
    <p:sldId id="2233" r:id="rId31"/>
    <p:sldId id="2234" r:id="rId32"/>
    <p:sldId id="2235" r:id="rId33"/>
    <p:sldId id="2236" r:id="rId34"/>
    <p:sldId id="2266" r:id="rId35"/>
    <p:sldId id="2214" r:id="rId36"/>
    <p:sldId id="2219" r:id="rId37"/>
    <p:sldId id="2220" r:id="rId38"/>
    <p:sldId id="2221" r:id="rId39"/>
    <p:sldId id="2222" r:id="rId40"/>
    <p:sldId id="2298" r:id="rId41"/>
    <p:sldId id="2224" r:id="rId42"/>
    <p:sldId id="2225" r:id="rId43"/>
    <p:sldId id="2226" r:id="rId44"/>
    <p:sldId id="2227" r:id="rId45"/>
    <p:sldId id="2228" r:id="rId46"/>
    <p:sldId id="2223" r:id="rId47"/>
    <p:sldId id="2275" r:id="rId48"/>
    <p:sldId id="2276" r:id="rId49"/>
    <p:sldId id="2270" r:id="rId50"/>
    <p:sldId id="2271" r:id="rId51"/>
    <p:sldId id="2239" r:id="rId52"/>
    <p:sldId id="2272" r:id="rId53"/>
    <p:sldId id="2274" r:id="rId54"/>
    <p:sldId id="2302" r:id="rId55"/>
    <p:sldId id="2303" r:id="rId56"/>
    <p:sldId id="2304" r:id="rId57"/>
    <p:sldId id="2301" r:id="rId58"/>
    <p:sldId id="2305" r:id="rId59"/>
    <p:sldId id="2277" r:id="rId60"/>
    <p:sldId id="2278" r:id="rId61"/>
    <p:sldId id="2279" r:id="rId6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E79"/>
    <a:srgbClr val="C9A6E4"/>
    <a:srgbClr val="FFC000"/>
    <a:srgbClr val="954F7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21"/>
    <p:restoredTop sz="82157" autoAdjust="0"/>
  </p:normalViewPr>
  <p:slideViewPr>
    <p:cSldViewPr snapToGrid="0">
      <p:cViewPr varScale="1">
        <p:scale>
          <a:sx n="106" d="100"/>
          <a:sy n="106" d="100"/>
        </p:scale>
        <p:origin x="151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rts/_rels/chart1.xml.rels><?xml version="1.0" encoding="UTF-8" standalone="yes"?>
<Relationships xmlns="http://schemas.openxmlformats.org/package/2006/relationships"><Relationship Id="rId1" Type="http://schemas.openxmlformats.org/officeDocument/2006/relationships/oleObject" Target="file:////Users/wudidaizi/Dropbox/project/Unary%20Computing/2020%20uGEMM/talk_ISCA2020/diagram.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Users/wudidaizi/Dropbox/project/Unary%20Computing/2020%20uGEMM/talk_ISCA2020/diagram.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Users/wudidaizi/Dropbox/project/Unary%20Computing/2020%20uGEMM/talk_ISCA2020/diagram.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Users/wudidaizi/Dropbox/project/Unary%20Computing/2020%20uGEMM/talk_ISCA2020/diagram.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Users/wudidaizi/Dropbox/project/Unary%20Computing/2020%20uGEMM/talk_ISCA2020/diagram.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734492563429572"/>
          <c:y val="0.10138248847926268"/>
          <c:w val="0.78209951881014872"/>
          <c:h val="0.4483923160267218"/>
        </c:manualLayout>
      </c:layout>
      <c:lineChart>
        <c:grouping val="standard"/>
        <c:varyColors val="0"/>
        <c:ser>
          <c:idx val="2"/>
          <c:order val="0"/>
          <c:spPr>
            <a:ln>
              <a:solidFill>
                <a:schemeClr val="bg1">
                  <a:lumMod val="50000"/>
                </a:schemeClr>
              </a:solidFill>
            </a:ln>
          </c:spPr>
          <c:marker>
            <c:symbol val="none"/>
          </c:marker>
          <c:val>
            <c:numRef>
              <c:f>Sheet1!$A$4:$P$4</c:f>
              <c:numCache>
                <c:formatCode>General</c:formatCode>
                <c:ptCount val="16"/>
                <c:pt idx="0">
                  <c:v>0.1</c:v>
                </c:pt>
                <c:pt idx="1">
                  <c:v>0.1</c:v>
                </c:pt>
                <c:pt idx="2">
                  <c:v>0.1</c:v>
                </c:pt>
                <c:pt idx="3">
                  <c:v>0.1</c:v>
                </c:pt>
                <c:pt idx="4">
                  <c:v>0.1</c:v>
                </c:pt>
                <c:pt idx="5">
                  <c:v>0.1</c:v>
                </c:pt>
                <c:pt idx="6">
                  <c:v>0.1</c:v>
                </c:pt>
                <c:pt idx="7">
                  <c:v>0.1</c:v>
                </c:pt>
                <c:pt idx="8">
                  <c:v>0.1</c:v>
                </c:pt>
                <c:pt idx="9">
                  <c:v>0.1</c:v>
                </c:pt>
                <c:pt idx="10">
                  <c:v>0.1</c:v>
                </c:pt>
                <c:pt idx="11">
                  <c:v>0.1</c:v>
                </c:pt>
                <c:pt idx="12">
                  <c:v>0.1</c:v>
                </c:pt>
                <c:pt idx="13">
                  <c:v>0.1</c:v>
                </c:pt>
                <c:pt idx="14">
                  <c:v>0.1</c:v>
                </c:pt>
                <c:pt idx="15">
                  <c:v>0.1</c:v>
                </c:pt>
              </c:numCache>
            </c:numRef>
          </c:val>
          <c:smooth val="0"/>
          <c:extLst>
            <c:ext xmlns:c16="http://schemas.microsoft.com/office/drawing/2014/chart" uri="{C3380CC4-5D6E-409C-BE32-E72D297353CC}">
              <c16:uniqueId val="{00000000-2748-CE4A-AEA8-4026DBED57BD}"/>
            </c:ext>
          </c:extLst>
        </c:ser>
        <c:ser>
          <c:idx val="3"/>
          <c:order val="1"/>
          <c:marker>
            <c:symbol val="none"/>
          </c:marker>
          <c:val>
            <c:numRef>
              <c:f>Sheet1!$A$3:$P$3</c:f>
              <c:numCache>
                <c:formatCode>General</c:formatCode>
                <c:ptCount val="16"/>
                <c:pt idx="0">
                  <c:v>0.5</c:v>
                </c:pt>
                <c:pt idx="1">
                  <c:v>0.5</c:v>
                </c:pt>
                <c:pt idx="2">
                  <c:v>0.16666666666666663</c:v>
                </c:pt>
                <c:pt idx="3">
                  <c:v>0.25</c:v>
                </c:pt>
                <c:pt idx="4">
                  <c:v>0.30000000000000004</c:v>
                </c:pt>
                <c:pt idx="5">
                  <c:v>0.16666666666666663</c:v>
                </c:pt>
                <c:pt idx="6">
                  <c:v>7.1428571428571397E-2</c:v>
                </c:pt>
                <c:pt idx="7">
                  <c:v>0</c:v>
                </c:pt>
                <c:pt idx="8">
                  <c:v>5.555555555555558E-2</c:v>
                </c:pt>
                <c:pt idx="9">
                  <c:v>0</c:v>
                </c:pt>
                <c:pt idx="10">
                  <c:v>4.5454545454545414E-2</c:v>
                </c:pt>
                <c:pt idx="11">
                  <c:v>0</c:v>
                </c:pt>
                <c:pt idx="12">
                  <c:v>3.8461538461538436E-2</c:v>
                </c:pt>
                <c:pt idx="13">
                  <c:v>0</c:v>
                </c:pt>
                <c:pt idx="14">
                  <c:v>3.3333333333333326E-2</c:v>
                </c:pt>
                <c:pt idx="15">
                  <c:v>0</c:v>
                </c:pt>
              </c:numCache>
            </c:numRef>
          </c:val>
          <c:smooth val="0"/>
          <c:extLst>
            <c:ext xmlns:c16="http://schemas.microsoft.com/office/drawing/2014/chart" uri="{C3380CC4-5D6E-409C-BE32-E72D297353CC}">
              <c16:uniqueId val="{00000001-2748-CE4A-AEA8-4026DBED57BD}"/>
            </c:ext>
          </c:extLst>
        </c:ser>
        <c:ser>
          <c:idx val="0"/>
          <c:order val="2"/>
          <c:spPr>
            <a:ln w="28575" cap="rnd">
              <a:solidFill>
                <a:schemeClr val="bg1">
                  <a:lumMod val="50000"/>
                </a:schemeClr>
              </a:solidFill>
              <a:round/>
            </a:ln>
            <a:effectLst/>
          </c:spPr>
          <c:marker>
            <c:symbol val="none"/>
          </c:marker>
          <c:val>
            <c:numRef>
              <c:f>Sheet1!$A$4:$P$4</c:f>
              <c:numCache>
                <c:formatCode>General</c:formatCode>
                <c:ptCount val="16"/>
                <c:pt idx="0">
                  <c:v>0.1</c:v>
                </c:pt>
                <c:pt idx="1">
                  <c:v>0.1</c:v>
                </c:pt>
                <c:pt idx="2">
                  <c:v>0.1</c:v>
                </c:pt>
                <c:pt idx="3">
                  <c:v>0.1</c:v>
                </c:pt>
                <c:pt idx="4">
                  <c:v>0.1</c:v>
                </c:pt>
                <c:pt idx="5">
                  <c:v>0.1</c:v>
                </c:pt>
                <c:pt idx="6">
                  <c:v>0.1</c:v>
                </c:pt>
                <c:pt idx="7">
                  <c:v>0.1</c:v>
                </c:pt>
                <c:pt idx="8">
                  <c:v>0.1</c:v>
                </c:pt>
                <c:pt idx="9">
                  <c:v>0.1</c:v>
                </c:pt>
                <c:pt idx="10">
                  <c:v>0.1</c:v>
                </c:pt>
                <c:pt idx="11">
                  <c:v>0.1</c:v>
                </c:pt>
                <c:pt idx="12">
                  <c:v>0.1</c:v>
                </c:pt>
                <c:pt idx="13">
                  <c:v>0.1</c:v>
                </c:pt>
                <c:pt idx="14">
                  <c:v>0.1</c:v>
                </c:pt>
                <c:pt idx="15">
                  <c:v>0.1</c:v>
                </c:pt>
              </c:numCache>
            </c:numRef>
          </c:val>
          <c:smooth val="0"/>
          <c:extLst>
            <c:ext xmlns:c16="http://schemas.microsoft.com/office/drawing/2014/chart" uri="{C3380CC4-5D6E-409C-BE32-E72D297353CC}">
              <c16:uniqueId val="{00000002-2748-CE4A-AEA8-4026DBED57BD}"/>
            </c:ext>
          </c:extLst>
        </c:ser>
        <c:ser>
          <c:idx val="1"/>
          <c:order val="3"/>
          <c:spPr>
            <a:ln w="28575" cap="rnd">
              <a:solidFill>
                <a:schemeClr val="accent2"/>
              </a:solidFill>
              <a:round/>
            </a:ln>
            <a:effectLst/>
          </c:spPr>
          <c:marker>
            <c:symbol val="none"/>
          </c:marker>
          <c:dPt>
            <c:idx val="6"/>
            <c:marker>
              <c:symbol val="circle"/>
              <c:size val="10"/>
              <c:spPr>
                <a:solidFill>
                  <a:srgbClr val="FF0000"/>
                </a:solidFill>
                <a:ln>
                  <a:noFill/>
                </a:ln>
              </c:spPr>
            </c:marker>
            <c:bubble3D val="0"/>
            <c:extLst>
              <c:ext xmlns:c16="http://schemas.microsoft.com/office/drawing/2014/chart" uri="{C3380CC4-5D6E-409C-BE32-E72D297353CC}">
                <c16:uniqueId val="{00000003-2748-CE4A-AEA8-4026DBED57BD}"/>
              </c:ext>
            </c:extLst>
          </c:dPt>
          <c:dPt>
            <c:idx val="10"/>
            <c:bubble3D val="0"/>
            <c:extLst>
              <c:ext xmlns:c16="http://schemas.microsoft.com/office/drawing/2014/chart" uri="{C3380CC4-5D6E-409C-BE32-E72D297353CC}">
                <c16:uniqueId val="{00000004-2748-CE4A-AEA8-4026DBED57BD}"/>
              </c:ext>
            </c:extLst>
          </c:dPt>
          <c:val>
            <c:numRef>
              <c:f>Sheet1!$A$3:$P$3</c:f>
              <c:numCache>
                <c:formatCode>General</c:formatCode>
                <c:ptCount val="16"/>
                <c:pt idx="0">
                  <c:v>0.5</c:v>
                </c:pt>
                <c:pt idx="1">
                  <c:v>0.5</c:v>
                </c:pt>
                <c:pt idx="2">
                  <c:v>0.16666666666666663</c:v>
                </c:pt>
                <c:pt idx="3">
                  <c:v>0.25</c:v>
                </c:pt>
                <c:pt idx="4">
                  <c:v>0.30000000000000004</c:v>
                </c:pt>
                <c:pt idx="5">
                  <c:v>0.16666666666666663</c:v>
                </c:pt>
                <c:pt idx="6">
                  <c:v>7.1428571428571397E-2</c:v>
                </c:pt>
                <c:pt idx="7">
                  <c:v>0</c:v>
                </c:pt>
                <c:pt idx="8">
                  <c:v>5.555555555555558E-2</c:v>
                </c:pt>
                <c:pt idx="9">
                  <c:v>0</c:v>
                </c:pt>
                <c:pt idx="10">
                  <c:v>4.5454545454545414E-2</c:v>
                </c:pt>
                <c:pt idx="11">
                  <c:v>0</c:v>
                </c:pt>
                <c:pt idx="12">
                  <c:v>3.8461538461538436E-2</c:v>
                </c:pt>
                <c:pt idx="13">
                  <c:v>0</c:v>
                </c:pt>
                <c:pt idx="14">
                  <c:v>3.3333333333333326E-2</c:v>
                </c:pt>
                <c:pt idx="15">
                  <c:v>0</c:v>
                </c:pt>
              </c:numCache>
            </c:numRef>
          </c:val>
          <c:smooth val="0"/>
          <c:extLst>
            <c:ext xmlns:c16="http://schemas.microsoft.com/office/drawing/2014/chart" uri="{C3380CC4-5D6E-409C-BE32-E72D297353CC}">
              <c16:uniqueId val="{00000005-2748-CE4A-AEA8-4026DBED57BD}"/>
            </c:ext>
          </c:extLst>
        </c:ser>
        <c:dLbls>
          <c:showLegendKey val="0"/>
          <c:showVal val="0"/>
          <c:showCatName val="0"/>
          <c:showSerName val="0"/>
          <c:showPercent val="0"/>
          <c:showBubbleSize val="0"/>
        </c:dLbls>
        <c:smooth val="0"/>
        <c:axId val="2120901776"/>
        <c:axId val="2120903456"/>
      </c:lineChart>
      <c:catAx>
        <c:axId val="2120901776"/>
        <c:scaling>
          <c:orientation val="minMax"/>
        </c:scaling>
        <c:delete val="0"/>
        <c:axPos val="b"/>
        <c:title>
          <c:tx>
            <c:rich>
              <a:bodyPr rot="0" spcFirstLastPara="1" vertOverflow="ellipsis" vert="horz" wrap="square" anchor="ctr" anchorCtr="1"/>
              <a:lstStyle/>
              <a:p>
                <a:pPr>
                  <a:defRPr sz="1800" b="0" i="0" u="none" strike="noStrike" kern="1200" baseline="0">
                    <a:solidFill>
                      <a:schemeClr val="tx1"/>
                    </a:solidFill>
                    <a:latin typeface="Calibri" panose="020F0502020204030204" pitchFamily="34" charset="0"/>
                    <a:ea typeface="+mn-ea"/>
                    <a:cs typeface="Calibri" panose="020F0502020204030204" pitchFamily="34" charset="0"/>
                  </a:defRPr>
                </a:pPr>
                <a:r>
                  <a:rPr lang="en-US" sz="1800">
                    <a:solidFill>
                      <a:schemeClr val="tx1"/>
                    </a:solidFill>
                    <a:latin typeface="Calibri" panose="020F0502020204030204" pitchFamily="34" charset="0"/>
                    <a:cs typeface="Calibri" panose="020F0502020204030204" pitchFamily="34" charset="0"/>
                  </a:rPr>
                  <a:t>Cycle</a:t>
                </a:r>
              </a:p>
            </c:rich>
          </c:tx>
          <c:overlay val="0"/>
          <c:spPr>
            <a:noFill/>
            <a:ln>
              <a:noFill/>
            </a:ln>
            <a:effectLst/>
          </c:sp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2120903456"/>
        <c:crosses val="autoZero"/>
        <c:auto val="1"/>
        <c:lblAlgn val="ctr"/>
        <c:lblOffset val="100"/>
        <c:tickLblSkip val="2"/>
        <c:tickMarkSkip val="1"/>
        <c:noMultiLvlLbl val="0"/>
      </c:catAx>
      <c:valAx>
        <c:axId val="2120903456"/>
        <c:scaling>
          <c:orientation val="minMax"/>
          <c:max val="0.60000000000000009"/>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solidFill>
                    <a:latin typeface="+mn-lt"/>
                    <a:ea typeface="+mn-ea"/>
                    <a:cs typeface="+mn-cs"/>
                  </a:defRPr>
                </a:pPr>
                <a:r>
                  <a:rPr lang="en-US" sz="1800">
                    <a:solidFill>
                      <a:schemeClr val="tx1"/>
                    </a:solidFill>
                  </a:rPr>
                  <a:t>Error</a:t>
                </a:r>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2120901776"/>
        <c:crosses val="autoZero"/>
        <c:crossBetween val="between"/>
        <c:majorUnit val="0.2"/>
      </c:valAx>
    </c:plotArea>
    <c:plotVisOnly val="1"/>
    <c:dispBlanksAs val="gap"/>
    <c:showDLblsOverMax val="0"/>
    <c:extLst/>
  </c:chart>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734492563429572"/>
          <c:y val="0.10138248847926268"/>
          <c:w val="0.78209951881014872"/>
          <c:h val="0.4483923160267218"/>
        </c:manualLayout>
      </c:layout>
      <c:lineChart>
        <c:grouping val="standard"/>
        <c:varyColors val="0"/>
        <c:ser>
          <c:idx val="2"/>
          <c:order val="0"/>
          <c:spPr>
            <a:ln>
              <a:solidFill>
                <a:schemeClr val="bg1">
                  <a:lumMod val="50000"/>
                </a:schemeClr>
              </a:solidFill>
            </a:ln>
          </c:spPr>
          <c:marker>
            <c:symbol val="none"/>
          </c:marker>
          <c:val>
            <c:numRef>
              <c:f>Sheet1!$A$4:$P$4</c:f>
              <c:numCache>
                <c:formatCode>General</c:formatCode>
                <c:ptCount val="16"/>
                <c:pt idx="0">
                  <c:v>0.1</c:v>
                </c:pt>
                <c:pt idx="1">
                  <c:v>0.1</c:v>
                </c:pt>
                <c:pt idx="2">
                  <c:v>0.1</c:v>
                </c:pt>
                <c:pt idx="3">
                  <c:v>0.1</c:v>
                </c:pt>
                <c:pt idx="4">
                  <c:v>0.1</c:v>
                </c:pt>
                <c:pt idx="5">
                  <c:v>0.1</c:v>
                </c:pt>
                <c:pt idx="6">
                  <c:v>0.1</c:v>
                </c:pt>
                <c:pt idx="7">
                  <c:v>0.1</c:v>
                </c:pt>
                <c:pt idx="8">
                  <c:v>0.1</c:v>
                </c:pt>
                <c:pt idx="9">
                  <c:v>0.1</c:v>
                </c:pt>
                <c:pt idx="10">
                  <c:v>0.1</c:v>
                </c:pt>
                <c:pt idx="11">
                  <c:v>0.1</c:v>
                </c:pt>
                <c:pt idx="12">
                  <c:v>0.1</c:v>
                </c:pt>
                <c:pt idx="13">
                  <c:v>0.1</c:v>
                </c:pt>
                <c:pt idx="14">
                  <c:v>0.1</c:v>
                </c:pt>
                <c:pt idx="15">
                  <c:v>0.1</c:v>
                </c:pt>
              </c:numCache>
            </c:numRef>
          </c:val>
          <c:smooth val="0"/>
          <c:extLst>
            <c:ext xmlns:c16="http://schemas.microsoft.com/office/drawing/2014/chart" uri="{C3380CC4-5D6E-409C-BE32-E72D297353CC}">
              <c16:uniqueId val="{00000000-2748-CE4A-AEA8-4026DBED57BD}"/>
            </c:ext>
          </c:extLst>
        </c:ser>
        <c:ser>
          <c:idx val="3"/>
          <c:order val="1"/>
          <c:marker>
            <c:symbol val="none"/>
          </c:marker>
          <c:val>
            <c:numRef>
              <c:f>Sheet1!$A$3:$P$3</c:f>
              <c:numCache>
                <c:formatCode>General</c:formatCode>
                <c:ptCount val="16"/>
                <c:pt idx="0">
                  <c:v>0.5</c:v>
                </c:pt>
                <c:pt idx="1">
                  <c:v>0.5</c:v>
                </c:pt>
                <c:pt idx="2">
                  <c:v>0.16666666666666663</c:v>
                </c:pt>
                <c:pt idx="3">
                  <c:v>0.25</c:v>
                </c:pt>
                <c:pt idx="4">
                  <c:v>0.30000000000000004</c:v>
                </c:pt>
                <c:pt idx="5">
                  <c:v>0.16666666666666663</c:v>
                </c:pt>
                <c:pt idx="6">
                  <c:v>7.1428571428571397E-2</c:v>
                </c:pt>
                <c:pt idx="7">
                  <c:v>0</c:v>
                </c:pt>
                <c:pt idx="8">
                  <c:v>5.555555555555558E-2</c:v>
                </c:pt>
                <c:pt idx="9">
                  <c:v>0</c:v>
                </c:pt>
                <c:pt idx="10">
                  <c:v>4.5454545454545414E-2</c:v>
                </c:pt>
                <c:pt idx="11">
                  <c:v>0</c:v>
                </c:pt>
                <c:pt idx="12">
                  <c:v>3.8461538461538436E-2</c:v>
                </c:pt>
                <c:pt idx="13">
                  <c:v>0</c:v>
                </c:pt>
                <c:pt idx="14">
                  <c:v>3.3333333333333326E-2</c:v>
                </c:pt>
                <c:pt idx="15">
                  <c:v>0</c:v>
                </c:pt>
              </c:numCache>
            </c:numRef>
          </c:val>
          <c:smooth val="0"/>
          <c:extLst>
            <c:ext xmlns:c16="http://schemas.microsoft.com/office/drawing/2014/chart" uri="{C3380CC4-5D6E-409C-BE32-E72D297353CC}">
              <c16:uniqueId val="{00000001-2748-CE4A-AEA8-4026DBED57BD}"/>
            </c:ext>
          </c:extLst>
        </c:ser>
        <c:ser>
          <c:idx val="0"/>
          <c:order val="2"/>
          <c:spPr>
            <a:ln w="28575" cap="rnd">
              <a:solidFill>
                <a:schemeClr val="bg1">
                  <a:lumMod val="50000"/>
                </a:schemeClr>
              </a:solidFill>
              <a:round/>
            </a:ln>
            <a:effectLst/>
          </c:spPr>
          <c:marker>
            <c:symbol val="none"/>
          </c:marker>
          <c:val>
            <c:numRef>
              <c:f>Sheet1!$A$4:$P$4</c:f>
              <c:numCache>
                <c:formatCode>General</c:formatCode>
                <c:ptCount val="16"/>
                <c:pt idx="0">
                  <c:v>0.1</c:v>
                </c:pt>
                <c:pt idx="1">
                  <c:v>0.1</c:v>
                </c:pt>
                <c:pt idx="2">
                  <c:v>0.1</c:v>
                </c:pt>
                <c:pt idx="3">
                  <c:v>0.1</c:v>
                </c:pt>
                <c:pt idx="4">
                  <c:v>0.1</c:v>
                </c:pt>
                <c:pt idx="5">
                  <c:v>0.1</c:v>
                </c:pt>
                <c:pt idx="6">
                  <c:v>0.1</c:v>
                </c:pt>
                <c:pt idx="7">
                  <c:v>0.1</c:v>
                </c:pt>
                <c:pt idx="8">
                  <c:v>0.1</c:v>
                </c:pt>
                <c:pt idx="9">
                  <c:v>0.1</c:v>
                </c:pt>
                <c:pt idx="10">
                  <c:v>0.1</c:v>
                </c:pt>
                <c:pt idx="11">
                  <c:v>0.1</c:v>
                </c:pt>
                <c:pt idx="12">
                  <c:v>0.1</c:v>
                </c:pt>
                <c:pt idx="13">
                  <c:v>0.1</c:v>
                </c:pt>
                <c:pt idx="14">
                  <c:v>0.1</c:v>
                </c:pt>
                <c:pt idx="15">
                  <c:v>0.1</c:v>
                </c:pt>
              </c:numCache>
            </c:numRef>
          </c:val>
          <c:smooth val="0"/>
          <c:extLst>
            <c:ext xmlns:c16="http://schemas.microsoft.com/office/drawing/2014/chart" uri="{C3380CC4-5D6E-409C-BE32-E72D297353CC}">
              <c16:uniqueId val="{00000002-2748-CE4A-AEA8-4026DBED57BD}"/>
            </c:ext>
          </c:extLst>
        </c:ser>
        <c:ser>
          <c:idx val="1"/>
          <c:order val="3"/>
          <c:spPr>
            <a:ln w="28575" cap="rnd">
              <a:solidFill>
                <a:schemeClr val="accent2"/>
              </a:solidFill>
              <a:round/>
            </a:ln>
            <a:effectLst/>
          </c:spPr>
          <c:marker>
            <c:symbol val="none"/>
          </c:marker>
          <c:dPt>
            <c:idx val="6"/>
            <c:marker>
              <c:symbol val="circle"/>
              <c:size val="10"/>
              <c:spPr>
                <a:solidFill>
                  <a:schemeClr val="tx1"/>
                </a:solidFill>
                <a:ln>
                  <a:noFill/>
                </a:ln>
              </c:spPr>
            </c:marker>
            <c:bubble3D val="0"/>
            <c:extLst>
              <c:ext xmlns:c16="http://schemas.microsoft.com/office/drawing/2014/chart" uri="{C3380CC4-5D6E-409C-BE32-E72D297353CC}">
                <c16:uniqueId val="{00000003-2748-CE4A-AEA8-4026DBED57BD}"/>
              </c:ext>
            </c:extLst>
          </c:dPt>
          <c:dPt>
            <c:idx val="10"/>
            <c:bubble3D val="0"/>
            <c:extLst>
              <c:ext xmlns:c16="http://schemas.microsoft.com/office/drawing/2014/chart" uri="{C3380CC4-5D6E-409C-BE32-E72D297353CC}">
                <c16:uniqueId val="{00000004-2748-CE4A-AEA8-4026DBED57BD}"/>
              </c:ext>
            </c:extLst>
          </c:dPt>
          <c:val>
            <c:numRef>
              <c:f>Sheet1!$A$3:$P$3</c:f>
              <c:numCache>
                <c:formatCode>General</c:formatCode>
                <c:ptCount val="16"/>
                <c:pt idx="0">
                  <c:v>0.5</c:v>
                </c:pt>
                <c:pt idx="1">
                  <c:v>0.5</c:v>
                </c:pt>
                <c:pt idx="2">
                  <c:v>0.16666666666666663</c:v>
                </c:pt>
                <c:pt idx="3">
                  <c:v>0.25</c:v>
                </c:pt>
                <c:pt idx="4">
                  <c:v>0.30000000000000004</c:v>
                </c:pt>
                <c:pt idx="5">
                  <c:v>0.16666666666666663</c:v>
                </c:pt>
                <c:pt idx="6">
                  <c:v>7.1428571428571397E-2</c:v>
                </c:pt>
                <c:pt idx="7">
                  <c:v>0</c:v>
                </c:pt>
                <c:pt idx="8">
                  <c:v>5.555555555555558E-2</c:v>
                </c:pt>
                <c:pt idx="9">
                  <c:v>0</c:v>
                </c:pt>
                <c:pt idx="10">
                  <c:v>4.5454545454545414E-2</c:v>
                </c:pt>
                <c:pt idx="11">
                  <c:v>0</c:v>
                </c:pt>
                <c:pt idx="12">
                  <c:v>3.8461538461538436E-2</c:v>
                </c:pt>
                <c:pt idx="13">
                  <c:v>0</c:v>
                </c:pt>
                <c:pt idx="14">
                  <c:v>3.3333333333333326E-2</c:v>
                </c:pt>
                <c:pt idx="15">
                  <c:v>0</c:v>
                </c:pt>
              </c:numCache>
            </c:numRef>
          </c:val>
          <c:smooth val="0"/>
          <c:extLst>
            <c:ext xmlns:c16="http://schemas.microsoft.com/office/drawing/2014/chart" uri="{C3380CC4-5D6E-409C-BE32-E72D297353CC}">
              <c16:uniqueId val="{00000005-2748-CE4A-AEA8-4026DBED57BD}"/>
            </c:ext>
          </c:extLst>
        </c:ser>
        <c:dLbls>
          <c:showLegendKey val="0"/>
          <c:showVal val="0"/>
          <c:showCatName val="0"/>
          <c:showSerName val="0"/>
          <c:showPercent val="0"/>
          <c:showBubbleSize val="0"/>
        </c:dLbls>
        <c:smooth val="0"/>
        <c:axId val="2120901776"/>
        <c:axId val="2120903456"/>
      </c:lineChart>
      <c:catAx>
        <c:axId val="2120901776"/>
        <c:scaling>
          <c:orientation val="minMax"/>
        </c:scaling>
        <c:delete val="0"/>
        <c:axPos val="b"/>
        <c:title>
          <c:tx>
            <c:rich>
              <a:bodyPr rot="0" spcFirstLastPara="1" vertOverflow="ellipsis" vert="horz" wrap="square" anchor="ctr" anchorCtr="1"/>
              <a:lstStyle/>
              <a:p>
                <a:pPr>
                  <a:defRPr sz="1800" b="0" i="0" u="none" strike="noStrike" kern="1200" baseline="0">
                    <a:solidFill>
                      <a:schemeClr val="tx1"/>
                    </a:solidFill>
                    <a:latin typeface="Calibri" panose="020F0502020204030204" pitchFamily="34" charset="0"/>
                    <a:ea typeface="+mn-ea"/>
                    <a:cs typeface="Calibri" panose="020F0502020204030204" pitchFamily="34" charset="0"/>
                  </a:defRPr>
                </a:pPr>
                <a:r>
                  <a:rPr lang="en-US" sz="1800">
                    <a:solidFill>
                      <a:schemeClr val="tx1"/>
                    </a:solidFill>
                    <a:latin typeface="Calibri" panose="020F0502020204030204" pitchFamily="34" charset="0"/>
                    <a:cs typeface="Calibri" panose="020F0502020204030204" pitchFamily="34" charset="0"/>
                  </a:rPr>
                  <a:t>Cycle</a:t>
                </a:r>
              </a:p>
            </c:rich>
          </c:tx>
          <c:overlay val="0"/>
          <c:spPr>
            <a:noFill/>
            <a:ln>
              <a:noFill/>
            </a:ln>
            <a:effectLst/>
          </c:sp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2120903456"/>
        <c:crosses val="autoZero"/>
        <c:auto val="1"/>
        <c:lblAlgn val="ctr"/>
        <c:lblOffset val="100"/>
        <c:tickLblSkip val="2"/>
        <c:tickMarkSkip val="1"/>
        <c:noMultiLvlLbl val="0"/>
      </c:catAx>
      <c:valAx>
        <c:axId val="2120903456"/>
        <c:scaling>
          <c:orientation val="minMax"/>
          <c:max val="0.60000000000000009"/>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solidFill>
                    <a:latin typeface="+mn-lt"/>
                    <a:ea typeface="+mn-ea"/>
                    <a:cs typeface="+mn-cs"/>
                  </a:defRPr>
                </a:pPr>
                <a:r>
                  <a:rPr lang="en-US" sz="1800">
                    <a:solidFill>
                      <a:schemeClr val="tx1"/>
                    </a:solidFill>
                  </a:rPr>
                  <a:t>Error</a:t>
                </a:r>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2120901776"/>
        <c:crosses val="autoZero"/>
        <c:crossBetween val="between"/>
        <c:majorUnit val="0.2"/>
      </c:valAx>
    </c:plotArea>
    <c:plotVisOnly val="1"/>
    <c:dispBlanksAs val="gap"/>
    <c:showDLblsOverMax val="0"/>
    <c:extLst/>
  </c:chart>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734492563429572"/>
          <c:y val="0.10138248847926268"/>
          <c:w val="0.78209951881014872"/>
          <c:h val="0.45752387977241515"/>
        </c:manualLayout>
      </c:layout>
      <c:lineChart>
        <c:grouping val="standard"/>
        <c:varyColors val="0"/>
        <c:ser>
          <c:idx val="0"/>
          <c:order val="0"/>
          <c:spPr>
            <a:ln>
              <a:solidFill>
                <a:schemeClr val="bg1">
                  <a:lumMod val="50000"/>
                </a:schemeClr>
              </a:solidFill>
            </a:ln>
          </c:spPr>
          <c:marker>
            <c:symbol val="none"/>
          </c:marker>
          <c:val>
            <c:numRef>
              <c:f>Sheet1!$A$21:$P$21</c:f>
              <c:numCache>
                <c:formatCode>General</c:formatCode>
                <c:ptCount val="16"/>
                <c:pt idx="0">
                  <c:v>0.1</c:v>
                </c:pt>
                <c:pt idx="1">
                  <c:v>0.1</c:v>
                </c:pt>
                <c:pt idx="2">
                  <c:v>0.1</c:v>
                </c:pt>
                <c:pt idx="3">
                  <c:v>0.1</c:v>
                </c:pt>
                <c:pt idx="4">
                  <c:v>0.1</c:v>
                </c:pt>
                <c:pt idx="5">
                  <c:v>0.1</c:v>
                </c:pt>
                <c:pt idx="6">
                  <c:v>0.1</c:v>
                </c:pt>
                <c:pt idx="7">
                  <c:v>0.1</c:v>
                </c:pt>
                <c:pt idx="8">
                  <c:v>0.1</c:v>
                </c:pt>
                <c:pt idx="9">
                  <c:v>0.1</c:v>
                </c:pt>
                <c:pt idx="10">
                  <c:v>0.1</c:v>
                </c:pt>
                <c:pt idx="11">
                  <c:v>0.1</c:v>
                </c:pt>
                <c:pt idx="12">
                  <c:v>0.1</c:v>
                </c:pt>
                <c:pt idx="13">
                  <c:v>0.1</c:v>
                </c:pt>
                <c:pt idx="14">
                  <c:v>0.1</c:v>
                </c:pt>
                <c:pt idx="15">
                  <c:v>0.1</c:v>
                </c:pt>
              </c:numCache>
            </c:numRef>
          </c:val>
          <c:smooth val="0"/>
          <c:extLst>
            <c:ext xmlns:c16="http://schemas.microsoft.com/office/drawing/2014/chart" uri="{C3380CC4-5D6E-409C-BE32-E72D297353CC}">
              <c16:uniqueId val="{00000000-0E8C-8B43-B3EA-FDC6E74EBFD6}"/>
            </c:ext>
          </c:extLst>
        </c:ser>
        <c:ser>
          <c:idx val="1"/>
          <c:order val="1"/>
          <c:marker>
            <c:symbol val="none"/>
          </c:marker>
          <c:dPt>
            <c:idx val="3"/>
            <c:marker>
              <c:symbol val="circle"/>
              <c:size val="10"/>
              <c:spPr>
                <a:solidFill>
                  <a:srgbClr val="FF0000"/>
                </a:solidFill>
                <a:ln>
                  <a:noFill/>
                </a:ln>
              </c:spPr>
            </c:marker>
            <c:bubble3D val="0"/>
            <c:extLst>
              <c:ext xmlns:c16="http://schemas.microsoft.com/office/drawing/2014/chart" uri="{C3380CC4-5D6E-409C-BE32-E72D297353CC}">
                <c16:uniqueId val="{00000001-0E8C-8B43-B3EA-FDC6E74EBFD6}"/>
              </c:ext>
            </c:extLst>
          </c:dPt>
          <c:val>
            <c:numRef>
              <c:f>Sheet1!$A$20:$P$20</c:f>
              <c:numCache>
                <c:formatCode>General</c:formatCode>
                <c:ptCount val="16"/>
                <c:pt idx="0">
                  <c:v>0.5</c:v>
                </c:pt>
                <c:pt idx="1">
                  <c:v>0</c:v>
                </c:pt>
                <c:pt idx="2">
                  <c:v>0.16666666666666663</c:v>
                </c:pt>
                <c:pt idx="3">
                  <c:v>0</c:v>
                </c:pt>
                <c:pt idx="4">
                  <c:v>9.9999999999999978E-2</c:v>
                </c:pt>
                <c:pt idx="5">
                  <c:v>0</c:v>
                </c:pt>
                <c:pt idx="6">
                  <c:v>7.1428571428571397E-2</c:v>
                </c:pt>
                <c:pt idx="7">
                  <c:v>0</c:v>
                </c:pt>
                <c:pt idx="8">
                  <c:v>5.555555555555558E-2</c:v>
                </c:pt>
                <c:pt idx="9">
                  <c:v>0</c:v>
                </c:pt>
                <c:pt idx="10">
                  <c:v>4.5454545454545414E-2</c:v>
                </c:pt>
                <c:pt idx="11">
                  <c:v>0</c:v>
                </c:pt>
                <c:pt idx="12">
                  <c:v>3.8461538461538436E-2</c:v>
                </c:pt>
                <c:pt idx="13">
                  <c:v>0</c:v>
                </c:pt>
                <c:pt idx="14">
                  <c:v>3.3333333333333326E-2</c:v>
                </c:pt>
                <c:pt idx="15">
                  <c:v>0</c:v>
                </c:pt>
              </c:numCache>
            </c:numRef>
          </c:val>
          <c:smooth val="0"/>
          <c:extLst>
            <c:ext xmlns:c16="http://schemas.microsoft.com/office/drawing/2014/chart" uri="{C3380CC4-5D6E-409C-BE32-E72D297353CC}">
              <c16:uniqueId val="{00000002-0E8C-8B43-B3EA-FDC6E74EBFD6}"/>
            </c:ext>
          </c:extLst>
        </c:ser>
        <c:dLbls>
          <c:showLegendKey val="0"/>
          <c:showVal val="0"/>
          <c:showCatName val="0"/>
          <c:showSerName val="0"/>
          <c:showPercent val="0"/>
          <c:showBubbleSize val="0"/>
        </c:dLbls>
        <c:smooth val="0"/>
        <c:axId val="2120901776"/>
        <c:axId val="2120903456"/>
      </c:lineChart>
      <c:catAx>
        <c:axId val="2120901776"/>
        <c:scaling>
          <c:orientation val="minMax"/>
        </c:scaling>
        <c:delete val="0"/>
        <c:axPos val="b"/>
        <c:title>
          <c:tx>
            <c:rich>
              <a:bodyPr rot="0" spcFirstLastPara="1" vertOverflow="ellipsis" vert="horz" wrap="square" anchor="ctr" anchorCtr="1"/>
              <a:lstStyle/>
              <a:p>
                <a:pPr>
                  <a:defRPr sz="1800" b="0" i="0" u="none" strike="noStrike" kern="1200" baseline="0">
                    <a:solidFill>
                      <a:schemeClr val="tx1"/>
                    </a:solidFill>
                    <a:latin typeface="Calibri" panose="020F0502020204030204" pitchFamily="34" charset="0"/>
                    <a:ea typeface="+mn-ea"/>
                    <a:cs typeface="Calibri" panose="020F0502020204030204" pitchFamily="34" charset="0"/>
                  </a:defRPr>
                </a:pPr>
                <a:r>
                  <a:rPr lang="en-US" sz="1800">
                    <a:solidFill>
                      <a:schemeClr val="tx1"/>
                    </a:solidFill>
                    <a:latin typeface="Calibri" panose="020F0502020204030204" pitchFamily="34" charset="0"/>
                    <a:cs typeface="Calibri" panose="020F0502020204030204" pitchFamily="34" charset="0"/>
                  </a:rPr>
                  <a:t>Cycle</a:t>
                </a:r>
              </a:p>
            </c:rich>
          </c:tx>
          <c:overlay val="0"/>
          <c:spPr>
            <a:noFill/>
            <a:ln>
              <a:noFill/>
            </a:ln>
            <a:effectLst/>
          </c:sp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2120903456"/>
        <c:crosses val="autoZero"/>
        <c:auto val="1"/>
        <c:lblAlgn val="ctr"/>
        <c:lblOffset val="100"/>
        <c:tickLblSkip val="2"/>
        <c:tickMarkSkip val="1"/>
        <c:noMultiLvlLbl val="0"/>
      </c:catAx>
      <c:valAx>
        <c:axId val="2120903456"/>
        <c:scaling>
          <c:orientation val="minMax"/>
          <c:max val="0.60000000000000009"/>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solidFill>
                    <a:latin typeface="+mn-lt"/>
                    <a:ea typeface="+mn-ea"/>
                    <a:cs typeface="+mn-cs"/>
                  </a:defRPr>
                </a:pPr>
                <a:r>
                  <a:rPr lang="en-US" sz="1800">
                    <a:solidFill>
                      <a:schemeClr val="tx1"/>
                    </a:solidFill>
                  </a:rPr>
                  <a:t>Error</a:t>
                </a:r>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2120901776"/>
        <c:crosses val="autoZero"/>
        <c:crossBetween val="between"/>
        <c:majorUnit val="0.2"/>
      </c:valAx>
    </c:plotArea>
    <c:plotVisOnly val="1"/>
    <c:dispBlanksAs val="gap"/>
    <c:showDLblsOverMax val="0"/>
    <c:extLst/>
  </c:chart>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734492563429572"/>
          <c:y val="0.10138248847926268"/>
          <c:w val="0.78209951881014872"/>
          <c:h val="0.4483923160267218"/>
        </c:manualLayout>
      </c:layout>
      <c:lineChart>
        <c:grouping val="standard"/>
        <c:varyColors val="0"/>
        <c:ser>
          <c:idx val="2"/>
          <c:order val="0"/>
          <c:spPr>
            <a:ln>
              <a:solidFill>
                <a:schemeClr val="bg1">
                  <a:lumMod val="50000"/>
                </a:schemeClr>
              </a:solidFill>
            </a:ln>
          </c:spPr>
          <c:marker>
            <c:symbol val="none"/>
          </c:marker>
          <c:val>
            <c:numRef>
              <c:f>Sheet1!$A$4:$P$4</c:f>
              <c:numCache>
                <c:formatCode>General</c:formatCode>
                <c:ptCount val="16"/>
                <c:pt idx="0">
                  <c:v>0.1</c:v>
                </c:pt>
                <c:pt idx="1">
                  <c:v>0.1</c:v>
                </c:pt>
                <c:pt idx="2">
                  <c:v>0.1</c:v>
                </c:pt>
                <c:pt idx="3">
                  <c:v>0.1</c:v>
                </c:pt>
                <c:pt idx="4">
                  <c:v>0.1</c:v>
                </c:pt>
                <c:pt idx="5">
                  <c:v>0.1</c:v>
                </c:pt>
                <c:pt idx="6">
                  <c:v>0.1</c:v>
                </c:pt>
                <c:pt idx="7">
                  <c:v>0.1</c:v>
                </c:pt>
                <c:pt idx="8">
                  <c:v>0.1</c:v>
                </c:pt>
                <c:pt idx="9">
                  <c:v>0.1</c:v>
                </c:pt>
                <c:pt idx="10">
                  <c:v>0.1</c:v>
                </c:pt>
                <c:pt idx="11">
                  <c:v>0.1</c:v>
                </c:pt>
                <c:pt idx="12">
                  <c:v>0.1</c:v>
                </c:pt>
                <c:pt idx="13">
                  <c:v>0.1</c:v>
                </c:pt>
                <c:pt idx="14">
                  <c:v>0.1</c:v>
                </c:pt>
                <c:pt idx="15">
                  <c:v>0.1</c:v>
                </c:pt>
              </c:numCache>
            </c:numRef>
          </c:val>
          <c:smooth val="0"/>
          <c:extLst>
            <c:ext xmlns:c16="http://schemas.microsoft.com/office/drawing/2014/chart" uri="{C3380CC4-5D6E-409C-BE32-E72D297353CC}">
              <c16:uniqueId val="{00000000-2748-CE4A-AEA8-4026DBED57BD}"/>
            </c:ext>
          </c:extLst>
        </c:ser>
        <c:ser>
          <c:idx val="3"/>
          <c:order val="1"/>
          <c:marker>
            <c:symbol val="none"/>
          </c:marker>
          <c:val>
            <c:numRef>
              <c:f>Sheet1!$A$3:$P$3</c:f>
              <c:numCache>
                <c:formatCode>General</c:formatCode>
                <c:ptCount val="16"/>
                <c:pt idx="0">
                  <c:v>0.5</c:v>
                </c:pt>
                <c:pt idx="1">
                  <c:v>0.5</c:v>
                </c:pt>
                <c:pt idx="2">
                  <c:v>0.16666666666666663</c:v>
                </c:pt>
                <c:pt idx="3">
                  <c:v>0.25</c:v>
                </c:pt>
                <c:pt idx="4">
                  <c:v>0.30000000000000004</c:v>
                </c:pt>
                <c:pt idx="5">
                  <c:v>0.16666666666666663</c:v>
                </c:pt>
                <c:pt idx="6">
                  <c:v>7.1428571428571397E-2</c:v>
                </c:pt>
                <c:pt idx="7">
                  <c:v>0</c:v>
                </c:pt>
                <c:pt idx="8">
                  <c:v>5.555555555555558E-2</c:v>
                </c:pt>
                <c:pt idx="9">
                  <c:v>0</c:v>
                </c:pt>
                <c:pt idx="10">
                  <c:v>4.5454545454545414E-2</c:v>
                </c:pt>
                <c:pt idx="11">
                  <c:v>0</c:v>
                </c:pt>
                <c:pt idx="12">
                  <c:v>3.8461538461538436E-2</c:v>
                </c:pt>
                <c:pt idx="13">
                  <c:v>0</c:v>
                </c:pt>
                <c:pt idx="14">
                  <c:v>3.3333333333333326E-2</c:v>
                </c:pt>
                <c:pt idx="15">
                  <c:v>0</c:v>
                </c:pt>
              </c:numCache>
            </c:numRef>
          </c:val>
          <c:smooth val="0"/>
          <c:extLst>
            <c:ext xmlns:c16="http://schemas.microsoft.com/office/drawing/2014/chart" uri="{C3380CC4-5D6E-409C-BE32-E72D297353CC}">
              <c16:uniqueId val="{00000001-2748-CE4A-AEA8-4026DBED57BD}"/>
            </c:ext>
          </c:extLst>
        </c:ser>
        <c:ser>
          <c:idx val="0"/>
          <c:order val="2"/>
          <c:spPr>
            <a:ln w="28575" cap="rnd">
              <a:solidFill>
                <a:schemeClr val="bg1">
                  <a:lumMod val="50000"/>
                </a:schemeClr>
              </a:solidFill>
              <a:round/>
            </a:ln>
            <a:effectLst/>
          </c:spPr>
          <c:marker>
            <c:symbol val="none"/>
          </c:marker>
          <c:val>
            <c:numRef>
              <c:f>Sheet1!$A$4:$P$4</c:f>
              <c:numCache>
                <c:formatCode>General</c:formatCode>
                <c:ptCount val="16"/>
                <c:pt idx="0">
                  <c:v>0.1</c:v>
                </c:pt>
                <c:pt idx="1">
                  <c:v>0.1</c:v>
                </c:pt>
                <c:pt idx="2">
                  <c:v>0.1</c:v>
                </c:pt>
                <c:pt idx="3">
                  <c:v>0.1</c:v>
                </c:pt>
                <c:pt idx="4">
                  <c:v>0.1</c:v>
                </c:pt>
                <c:pt idx="5">
                  <c:v>0.1</c:v>
                </c:pt>
                <c:pt idx="6">
                  <c:v>0.1</c:v>
                </c:pt>
                <c:pt idx="7">
                  <c:v>0.1</c:v>
                </c:pt>
                <c:pt idx="8">
                  <c:v>0.1</c:v>
                </c:pt>
                <c:pt idx="9">
                  <c:v>0.1</c:v>
                </c:pt>
                <c:pt idx="10">
                  <c:v>0.1</c:v>
                </c:pt>
                <c:pt idx="11">
                  <c:v>0.1</c:v>
                </c:pt>
                <c:pt idx="12">
                  <c:v>0.1</c:v>
                </c:pt>
                <c:pt idx="13">
                  <c:v>0.1</c:v>
                </c:pt>
                <c:pt idx="14">
                  <c:v>0.1</c:v>
                </c:pt>
                <c:pt idx="15">
                  <c:v>0.1</c:v>
                </c:pt>
              </c:numCache>
            </c:numRef>
          </c:val>
          <c:smooth val="0"/>
          <c:extLst>
            <c:ext xmlns:c16="http://schemas.microsoft.com/office/drawing/2014/chart" uri="{C3380CC4-5D6E-409C-BE32-E72D297353CC}">
              <c16:uniqueId val="{00000002-2748-CE4A-AEA8-4026DBED57BD}"/>
            </c:ext>
          </c:extLst>
        </c:ser>
        <c:ser>
          <c:idx val="1"/>
          <c:order val="3"/>
          <c:spPr>
            <a:ln w="28575" cap="rnd">
              <a:solidFill>
                <a:schemeClr val="accent2"/>
              </a:solidFill>
              <a:round/>
            </a:ln>
            <a:effectLst/>
          </c:spPr>
          <c:marker>
            <c:symbol val="none"/>
          </c:marker>
          <c:dPt>
            <c:idx val="6"/>
            <c:marker>
              <c:symbol val="circle"/>
              <c:size val="10"/>
              <c:spPr>
                <a:solidFill>
                  <a:schemeClr val="tx1"/>
                </a:solidFill>
                <a:ln>
                  <a:noFill/>
                </a:ln>
              </c:spPr>
            </c:marker>
            <c:bubble3D val="0"/>
            <c:extLst>
              <c:ext xmlns:c16="http://schemas.microsoft.com/office/drawing/2014/chart" uri="{C3380CC4-5D6E-409C-BE32-E72D297353CC}">
                <c16:uniqueId val="{00000003-2748-CE4A-AEA8-4026DBED57BD}"/>
              </c:ext>
            </c:extLst>
          </c:dPt>
          <c:dPt>
            <c:idx val="10"/>
            <c:bubble3D val="0"/>
            <c:extLst>
              <c:ext xmlns:c16="http://schemas.microsoft.com/office/drawing/2014/chart" uri="{C3380CC4-5D6E-409C-BE32-E72D297353CC}">
                <c16:uniqueId val="{00000004-2748-CE4A-AEA8-4026DBED57BD}"/>
              </c:ext>
            </c:extLst>
          </c:dPt>
          <c:val>
            <c:numRef>
              <c:f>Sheet1!$A$3:$P$3</c:f>
              <c:numCache>
                <c:formatCode>General</c:formatCode>
                <c:ptCount val="16"/>
                <c:pt idx="0">
                  <c:v>0.5</c:v>
                </c:pt>
                <c:pt idx="1">
                  <c:v>0.5</c:v>
                </c:pt>
                <c:pt idx="2">
                  <c:v>0.16666666666666663</c:v>
                </c:pt>
                <c:pt idx="3">
                  <c:v>0.25</c:v>
                </c:pt>
                <c:pt idx="4">
                  <c:v>0.30000000000000004</c:v>
                </c:pt>
                <c:pt idx="5">
                  <c:v>0.16666666666666663</c:v>
                </c:pt>
                <c:pt idx="6">
                  <c:v>7.1428571428571397E-2</c:v>
                </c:pt>
                <c:pt idx="7">
                  <c:v>0</c:v>
                </c:pt>
                <c:pt idx="8">
                  <c:v>5.555555555555558E-2</c:v>
                </c:pt>
                <c:pt idx="9">
                  <c:v>0</c:v>
                </c:pt>
                <c:pt idx="10">
                  <c:v>4.5454545454545414E-2</c:v>
                </c:pt>
                <c:pt idx="11">
                  <c:v>0</c:v>
                </c:pt>
                <c:pt idx="12">
                  <c:v>3.8461538461538436E-2</c:v>
                </c:pt>
                <c:pt idx="13">
                  <c:v>0</c:v>
                </c:pt>
                <c:pt idx="14">
                  <c:v>3.3333333333333326E-2</c:v>
                </c:pt>
                <c:pt idx="15">
                  <c:v>0</c:v>
                </c:pt>
              </c:numCache>
            </c:numRef>
          </c:val>
          <c:smooth val="0"/>
          <c:extLst>
            <c:ext xmlns:c16="http://schemas.microsoft.com/office/drawing/2014/chart" uri="{C3380CC4-5D6E-409C-BE32-E72D297353CC}">
              <c16:uniqueId val="{00000005-2748-CE4A-AEA8-4026DBED57BD}"/>
            </c:ext>
          </c:extLst>
        </c:ser>
        <c:dLbls>
          <c:showLegendKey val="0"/>
          <c:showVal val="0"/>
          <c:showCatName val="0"/>
          <c:showSerName val="0"/>
          <c:showPercent val="0"/>
          <c:showBubbleSize val="0"/>
        </c:dLbls>
        <c:smooth val="0"/>
        <c:axId val="2120901776"/>
        <c:axId val="2120903456"/>
      </c:lineChart>
      <c:catAx>
        <c:axId val="2120901776"/>
        <c:scaling>
          <c:orientation val="minMax"/>
        </c:scaling>
        <c:delete val="0"/>
        <c:axPos val="b"/>
        <c:title>
          <c:tx>
            <c:rich>
              <a:bodyPr rot="0" spcFirstLastPara="1" vertOverflow="ellipsis" vert="horz" wrap="square" anchor="ctr" anchorCtr="1"/>
              <a:lstStyle/>
              <a:p>
                <a:pPr>
                  <a:defRPr sz="1800" b="0" i="0" u="none" strike="noStrike" kern="1200" baseline="0">
                    <a:solidFill>
                      <a:schemeClr val="tx1"/>
                    </a:solidFill>
                    <a:latin typeface="Calibri" panose="020F0502020204030204" pitchFamily="34" charset="0"/>
                    <a:ea typeface="+mn-ea"/>
                    <a:cs typeface="Calibri" panose="020F0502020204030204" pitchFamily="34" charset="0"/>
                  </a:defRPr>
                </a:pPr>
                <a:r>
                  <a:rPr lang="en-US" sz="1800">
                    <a:solidFill>
                      <a:schemeClr val="tx1"/>
                    </a:solidFill>
                    <a:latin typeface="Calibri" panose="020F0502020204030204" pitchFamily="34" charset="0"/>
                    <a:cs typeface="Calibri" panose="020F0502020204030204" pitchFamily="34" charset="0"/>
                  </a:rPr>
                  <a:t>Cycle</a:t>
                </a:r>
              </a:p>
            </c:rich>
          </c:tx>
          <c:overlay val="0"/>
          <c:spPr>
            <a:noFill/>
            <a:ln>
              <a:noFill/>
            </a:ln>
            <a:effectLst/>
          </c:sp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2120903456"/>
        <c:crosses val="autoZero"/>
        <c:auto val="1"/>
        <c:lblAlgn val="ctr"/>
        <c:lblOffset val="100"/>
        <c:tickLblSkip val="2"/>
        <c:tickMarkSkip val="1"/>
        <c:noMultiLvlLbl val="0"/>
      </c:catAx>
      <c:valAx>
        <c:axId val="2120903456"/>
        <c:scaling>
          <c:orientation val="minMax"/>
          <c:max val="0.60000000000000009"/>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solidFill>
                    <a:latin typeface="+mn-lt"/>
                    <a:ea typeface="+mn-ea"/>
                    <a:cs typeface="+mn-cs"/>
                  </a:defRPr>
                </a:pPr>
                <a:r>
                  <a:rPr lang="en-US" sz="1800">
                    <a:solidFill>
                      <a:schemeClr val="tx1"/>
                    </a:solidFill>
                  </a:rPr>
                  <a:t>Error</a:t>
                </a:r>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2120901776"/>
        <c:crosses val="autoZero"/>
        <c:crossBetween val="between"/>
        <c:majorUnit val="0.2"/>
      </c:valAx>
    </c:plotArea>
    <c:plotVisOnly val="1"/>
    <c:dispBlanksAs val="gap"/>
    <c:showDLblsOverMax val="0"/>
    <c:extLst/>
  </c:chart>
  <c:txPr>
    <a:bodyPr/>
    <a:lstStyle/>
    <a:p>
      <a:pPr>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734492563429572"/>
          <c:y val="0.10138248847926268"/>
          <c:w val="0.78209951881014872"/>
          <c:h val="0.45752387977241515"/>
        </c:manualLayout>
      </c:layout>
      <c:lineChart>
        <c:grouping val="standard"/>
        <c:varyColors val="0"/>
        <c:ser>
          <c:idx val="0"/>
          <c:order val="0"/>
          <c:spPr>
            <a:ln>
              <a:solidFill>
                <a:schemeClr val="bg1">
                  <a:lumMod val="50000"/>
                </a:schemeClr>
              </a:solidFill>
            </a:ln>
          </c:spPr>
          <c:marker>
            <c:symbol val="none"/>
          </c:marker>
          <c:val>
            <c:numRef>
              <c:f>Sheet1!$A$21:$P$21</c:f>
              <c:numCache>
                <c:formatCode>General</c:formatCode>
                <c:ptCount val="16"/>
                <c:pt idx="0">
                  <c:v>0.1</c:v>
                </c:pt>
                <c:pt idx="1">
                  <c:v>0.1</c:v>
                </c:pt>
                <c:pt idx="2">
                  <c:v>0.1</c:v>
                </c:pt>
                <c:pt idx="3">
                  <c:v>0.1</c:v>
                </c:pt>
                <c:pt idx="4">
                  <c:v>0.1</c:v>
                </c:pt>
                <c:pt idx="5">
                  <c:v>0.1</c:v>
                </c:pt>
                <c:pt idx="6">
                  <c:v>0.1</c:v>
                </c:pt>
                <c:pt idx="7">
                  <c:v>0.1</c:v>
                </c:pt>
                <c:pt idx="8">
                  <c:v>0.1</c:v>
                </c:pt>
                <c:pt idx="9">
                  <c:v>0.1</c:v>
                </c:pt>
                <c:pt idx="10">
                  <c:v>0.1</c:v>
                </c:pt>
                <c:pt idx="11">
                  <c:v>0.1</c:v>
                </c:pt>
                <c:pt idx="12">
                  <c:v>0.1</c:v>
                </c:pt>
                <c:pt idx="13">
                  <c:v>0.1</c:v>
                </c:pt>
                <c:pt idx="14">
                  <c:v>0.1</c:v>
                </c:pt>
                <c:pt idx="15">
                  <c:v>0.1</c:v>
                </c:pt>
              </c:numCache>
            </c:numRef>
          </c:val>
          <c:smooth val="0"/>
          <c:extLst>
            <c:ext xmlns:c16="http://schemas.microsoft.com/office/drawing/2014/chart" uri="{C3380CC4-5D6E-409C-BE32-E72D297353CC}">
              <c16:uniqueId val="{00000000-0E8C-8B43-B3EA-FDC6E74EBFD6}"/>
            </c:ext>
          </c:extLst>
        </c:ser>
        <c:ser>
          <c:idx val="1"/>
          <c:order val="1"/>
          <c:marker>
            <c:symbol val="none"/>
          </c:marker>
          <c:dPt>
            <c:idx val="3"/>
            <c:marker>
              <c:symbol val="circle"/>
              <c:size val="10"/>
              <c:spPr>
                <a:solidFill>
                  <a:schemeClr val="tx1"/>
                </a:solidFill>
                <a:ln>
                  <a:noFill/>
                </a:ln>
              </c:spPr>
            </c:marker>
            <c:bubble3D val="0"/>
            <c:extLst>
              <c:ext xmlns:c16="http://schemas.microsoft.com/office/drawing/2014/chart" uri="{C3380CC4-5D6E-409C-BE32-E72D297353CC}">
                <c16:uniqueId val="{00000001-0E8C-8B43-B3EA-FDC6E74EBFD6}"/>
              </c:ext>
            </c:extLst>
          </c:dPt>
          <c:val>
            <c:numRef>
              <c:f>Sheet1!$A$20:$P$20</c:f>
              <c:numCache>
                <c:formatCode>General</c:formatCode>
                <c:ptCount val="16"/>
                <c:pt idx="0">
                  <c:v>0.5</c:v>
                </c:pt>
                <c:pt idx="1">
                  <c:v>0</c:v>
                </c:pt>
                <c:pt idx="2">
                  <c:v>0.16666666666666663</c:v>
                </c:pt>
                <c:pt idx="3">
                  <c:v>0</c:v>
                </c:pt>
                <c:pt idx="4">
                  <c:v>9.9999999999999978E-2</c:v>
                </c:pt>
                <c:pt idx="5">
                  <c:v>0</c:v>
                </c:pt>
                <c:pt idx="6">
                  <c:v>7.1428571428571397E-2</c:v>
                </c:pt>
                <c:pt idx="7">
                  <c:v>0</c:v>
                </c:pt>
                <c:pt idx="8">
                  <c:v>5.555555555555558E-2</c:v>
                </c:pt>
                <c:pt idx="9">
                  <c:v>0</c:v>
                </c:pt>
                <c:pt idx="10">
                  <c:v>4.5454545454545414E-2</c:v>
                </c:pt>
                <c:pt idx="11">
                  <c:v>0</c:v>
                </c:pt>
                <c:pt idx="12">
                  <c:v>3.8461538461538436E-2</c:v>
                </c:pt>
                <c:pt idx="13">
                  <c:v>0</c:v>
                </c:pt>
                <c:pt idx="14">
                  <c:v>3.3333333333333326E-2</c:v>
                </c:pt>
                <c:pt idx="15">
                  <c:v>0</c:v>
                </c:pt>
              </c:numCache>
            </c:numRef>
          </c:val>
          <c:smooth val="0"/>
          <c:extLst>
            <c:ext xmlns:c16="http://schemas.microsoft.com/office/drawing/2014/chart" uri="{C3380CC4-5D6E-409C-BE32-E72D297353CC}">
              <c16:uniqueId val="{00000002-0E8C-8B43-B3EA-FDC6E74EBFD6}"/>
            </c:ext>
          </c:extLst>
        </c:ser>
        <c:dLbls>
          <c:showLegendKey val="0"/>
          <c:showVal val="0"/>
          <c:showCatName val="0"/>
          <c:showSerName val="0"/>
          <c:showPercent val="0"/>
          <c:showBubbleSize val="0"/>
        </c:dLbls>
        <c:smooth val="0"/>
        <c:axId val="2120901776"/>
        <c:axId val="2120903456"/>
      </c:lineChart>
      <c:catAx>
        <c:axId val="2120901776"/>
        <c:scaling>
          <c:orientation val="minMax"/>
        </c:scaling>
        <c:delete val="0"/>
        <c:axPos val="b"/>
        <c:title>
          <c:tx>
            <c:rich>
              <a:bodyPr rot="0" spcFirstLastPara="1" vertOverflow="ellipsis" vert="horz" wrap="square" anchor="ctr" anchorCtr="1"/>
              <a:lstStyle/>
              <a:p>
                <a:pPr>
                  <a:defRPr sz="1800" b="0" i="0" u="none" strike="noStrike" kern="1200" baseline="0">
                    <a:solidFill>
                      <a:schemeClr val="tx1"/>
                    </a:solidFill>
                    <a:latin typeface="Calibri" panose="020F0502020204030204" pitchFamily="34" charset="0"/>
                    <a:ea typeface="+mn-ea"/>
                    <a:cs typeface="Calibri" panose="020F0502020204030204" pitchFamily="34" charset="0"/>
                  </a:defRPr>
                </a:pPr>
                <a:r>
                  <a:rPr lang="en-US" sz="1800">
                    <a:solidFill>
                      <a:schemeClr val="tx1"/>
                    </a:solidFill>
                    <a:latin typeface="Calibri" panose="020F0502020204030204" pitchFamily="34" charset="0"/>
                    <a:cs typeface="Calibri" panose="020F0502020204030204" pitchFamily="34" charset="0"/>
                  </a:rPr>
                  <a:t>Cycle</a:t>
                </a:r>
              </a:p>
            </c:rich>
          </c:tx>
          <c:overlay val="0"/>
          <c:spPr>
            <a:noFill/>
            <a:ln>
              <a:noFill/>
            </a:ln>
            <a:effectLst/>
          </c:sp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2120903456"/>
        <c:crosses val="autoZero"/>
        <c:auto val="1"/>
        <c:lblAlgn val="ctr"/>
        <c:lblOffset val="100"/>
        <c:tickLblSkip val="2"/>
        <c:tickMarkSkip val="1"/>
        <c:noMultiLvlLbl val="0"/>
      </c:catAx>
      <c:valAx>
        <c:axId val="2120903456"/>
        <c:scaling>
          <c:orientation val="minMax"/>
          <c:max val="0.60000000000000009"/>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solidFill>
                    <a:latin typeface="+mn-lt"/>
                    <a:ea typeface="+mn-ea"/>
                    <a:cs typeface="+mn-cs"/>
                  </a:defRPr>
                </a:pPr>
                <a:r>
                  <a:rPr lang="en-US" sz="1800">
                    <a:solidFill>
                      <a:schemeClr val="tx1"/>
                    </a:solidFill>
                  </a:rPr>
                  <a:t>Error</a:t>
                </a:r>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2120901776"/>
        <c:crosses val="autoZero"/>
        <c:crossBetween val="between"/>
        <c:majorUnit val="0.2"/>
      </c:valAx>
    </c:plotArea>
    <c:plotVisOnly val="1"/>
    <c:dispBlanksAs val="gap"/>
    <c:showDLblsOverMax val="0"/>
    <c:extLst/>
  </c:chart>
  <c:txPr>
    <a:bodyPr/>
    <a:lstStyle/>
    <a:p>
      <a:pPr>
        <a:defRPr/>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B020AF-53E2-B54A-844D-38BEDFFB4F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06F3D25-8712-564B-9395-F9E1E0BA34A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010F4D0-08B1-7341-B660-968F3EABDE4E}" type="datetimeFigureOut">
              <a:rPr lang="en-US" smtClean="0"/>
              <a:t>6/21/20</a:t>
            </a:fld>
            <a:endParaRPr lang="en-US"/>
          </a:p>
        </p:txBody>
      </p:sp>
      <p:sp>
        <p:nvSpPr>
          <p:cNvPr id="4" name="Footer Placeholder 3">
            <a:extLst>
              <a:ext uri="{FF2B5EF4-FFF2-40B4-BE49-F238E27FC236}">
                <a16:creationId xmlns:a16="http://schemas.microsoft.com/office/drawing/2014/main" id="{541D1D3D-D7F2-704A-9960-AB20FDE3BA6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07693C4-5891-A24E-8400-E665639495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F48669-96FE-FD44-B701-A2F061711F28}" type="slidenum">
              <a:rPr lang="en-US" smtClean="0"/>
              <a:t>‹#›</a:t>
            </a:fld>
            <a:endParaRPr lang="en-US"/>
          </a:p>
        </p:txBody>
      </p:sp>
    </p:spTree>
    <p:extLst>
      <p:ext uri="{BB962C8B-B14F-4D97-AF65-F5344CB8AC3E}">
        <p14:creationId xmlns:p14="http://schemas.microsoft.com/office/powerpoint/2010/main" val="1254114978"/>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0F55BD-C3A2-4B56-B1DF-A8F2C3797E38}" type="datetimeFigureOut">
              <a:rPr lang="en-US" smtClean="0"/>
              <a:t>6/21/20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677165-6062-4A59-8FC8-4D1C776D7CC1}" type="slidenum">
              <a:rPr lang="en-US" smtClean="0"/>
              <a:t>‹#›</a:t>
            </a:fld>
            <a:endParaRPr lang="en-US"/>
          </a:p>
        </p:txBody>
      </p:sp>
    </p:spTree>
    <p:extLst>
      <p:ext uri="{BB962C8B-B14F-4D97-AF65-F5344CB8AC3E}">
        <p14:creationId xmlns:p14="http://schemas.microsoft.com/office/powerpoint/2010/main" val="255075618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677165-6062-4A59-8FC8-4D1C776D7CC1}" type="slidenum">
              <a:rPr lang="en-US" smtClean="0"/>
              <a:t>1</a:t>
            </a:fld>
            <a:endParaRPr lang="en-US"/>
          </a:p>
        </p:txBody>
      </p:sp>
    </p:spTree>
    <p:extLst>
      <p:ext uri="{BB962C8B-B14F-4D97-AF65-F5344CB8AC3E}">
        <p14:creationId xmlns:p14="http://schemas.microsoft.com/office/powerpoint/2010/main" val="18464767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bit-level animation more </a:t>
            </a:r>
            <a:r>
              <a:rPr lang="en-US" dirty="0" err="1"/>
              <a:t>comphrehensive</a:t>
            </a:r>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10</a:t>
            </a:fld>
            <a:endParaRPr lang="en-US"/>
          </a:p>
        </p:txBody>
      </p:sp>
    </p:spTree>
    <p:extLst>
      <p:ext uri="{BB962C8B-B14F-4D97-AF65-F5344CB8AC3E}">
        <p14:creationId xmlns:p14="http://schemas.microsoft.com/office/powerpoint/2010/main" val="7164648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State unipolar is always used in following slides</a:t>
            </a:r>
          </a:p>
        </p:txBody>
      </p:sp>
      <p:sp>
        <p:nvSpPr>
          <p:cNvPr id="4" name="Slide Number Placeholder 3"/>
          <p:cNvSpPr>
            <a:spLocks noGrp="1"/>
          </p:cNvSpPr>
          <p:nvPr>
            <p:ph type="sldNum" sz="quarter" idx="10"/>
          </p:nvPr>
        </p:nvSpPr>
        <p:spPr/>
        <p:txBody>
          <a:bodyPr/>
          <a:lstStyle/>
          <a:p>
            <a:fld id="{B6677165-6062-4A59-8FC8-4D1C776D7CC1}" type="slidenum">
              <a:rPr lang="en-US" smtClean="0"/>
              <a:t>11</a:t>
            </a:fld>
            <a:endParaRPr lang="en-US"/>
          </a:p>
        </p:txBody>
      </p:sp>
    </p:spTree>
    <p:extLst>
      <p:ext uri="{BB962C8B-B14F-4D97-AF65-F5344CB8AC3E}">
        <p14:creationId xmlns:p14="http://schemas.microsoft.com/office/powerpoint/2010/main" val="33205144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correlation first</a:t>
            </a:r>
          </a:p>
          <a:p>
            <a:r>
              <a:rPr lang="en-US" dirty="0"/>
              <a:t>More animations for aligned 1s.</a:t>
            </a:r>
          </a:p>
          <a:p>
            <a:r>
              <a:rPr lang="en-US" dirty="0"/>
              <a:t>And a 0 correlation, </a:t>
            </a:r>
            <a:r>
              <a:rPr lang="en-US" dirty="0" err="1"/>
              <a:t>indepenance</a:t>
            </a:r>
            <a:endParaRPr lang="en-US" dirty="0"/>
          </a:p>
          <a:p>
            <a:r>
              <a:rPr lang="en-US" dirty="0"/>
              <a:t>-1 last</a:t>
            </a:r>
          </a:p>
          <a:p>
            <a:endParaRPr lang="en-US" dirty="0"/>
          </a:p>
          <a:p>
            <a:r>
              <a:rPr lang="en-US" dirty="0"/>
              <a:t>Use two bit streams</a:t>
            </a:r>
          </a:p>
          <a:p>
            <a:endParaRPr lang="en-US" dirty="0"/>
          </a:p>
          <a:p>
            <a:r>
              <a:rPr lang="en-US" dirty="0"/>
              <a:t>Remove the table snapshot?</a:t>
            </a:r>
          </a:p>
          <a:p>
            <a:endParaRPr lang="en-US" dirty="0"/>
          </a:p>
          <a:p>
            <a:r>
              <a:rPr lang="en-US" dirty="0"/>
              <a:t>Range and which is </a:t>
            </a:r>
            <a:r>
              <a:rPr lang="en-US" dirty="0" err="1"/>
              <a:t>prefered</a:t>
            </a:r>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12</a:t>
            </a:fld>
            <a:endParaRPr lang="en-US"/>
          </a:p>
        </p:txBody>
      </p:sp>
    </p:spTree>
    <p:extLst>
      <p:ext uri="{BB962C8B-B14F-4D97-AF65-F5344CB8AC3E}">
        <p14:creationId xmlns:p14="http://schemas.microsoft.com/office/powerpoint/2010/main" val="37488488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correlation first</a:t>
            </a:r>
          </a:p>
          <a:p>
            <a:r>
              <a:rPr lang="en-US" dirty="0"/>
              <a:t>More animations for aligned 1s.</a:t>
            </a:r>
          </a:p>
          <a:p>
            <a:r>
              <a:rPr lang="en-US" dirty="0"/>
              <a:t>And a 0 correlation, </a:t>
            </a:r>
            <a:r>
              <a:rPr lang="en-US" dirty="0" err="1"/>
              <a:t>indepenance</a:t>
            </a:r>
            <a:endParaRPr lang="en-US" dirty="0"/>
          </a:p>
          <a:p>
            <a:r>
              <a:rPr lang="en-US" dirty="0"/>
              <a:t>-1 last</a:t>
            </a:r>
          </a:p>
          <a:p>
            <a:endParaRPr lang="en-US" dirty="0"/>
          </a:p>
          <a:p>
            <a:r>
              <a:rPr lang="en-US" dirty="0"/>
              <a:t>Use two bit streams</a:t>
            </a:r>
          </a:p>
          <a:p>
            <a:endParaRPr lang="en-US" dirty="0"/>
          </a:p>
          <a:p>
            <a:r>
              <a:rPr lang="en-US" dirty="0"/>
              <a:t>Remove the table snapshot?</a:t>
            </a:r>
          </a:p>
          <a:p>
            <a:endParaRPr lang="en-US" dirty="0"/>
          </a:p>
          <a:p>
            <a:r>
              <a:rPr lang="en-US" dirty="0"/>
              <a:t>Range and which is </a:t>
            </a:r>
            <a:r>
              <a:rPr lang="en-US" dirty="0" err="1"/>
              <a:t>prefered</a:t>
            </a:r>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13</a:t>
            </a:fld>
            <a:endParaRPr lang="en-US"/>
          </a:p>
        </p:txBody>
      </p:sp>
    </p:spTree>
    <p:extLst>
      <p:ext uri="{BB962C8B-B14F-4D97-AF65-F5344CB8AC3E}">
        <p14:creationId xmlns:p14="http://schemas.microsoft.com/office/powerpoint/2010/main" val="13199357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correlation first</a:t>
            </a:r>
          </a:p>
          <a:p>
            <a:r>
              <a:rPr lang="en-US" dirty="0"/>
              <a:t>More animations for aligned 1s.</a:t>
            </a:r>
          </a:p>
          <a:p>
            <a:r>
              <a:rPr lang="en-US" dirty="0"/>
              <a:t>And a 0 correlation, </a:t>
            </a:r>
            <a:r>
              <a:rPr lang="en-US" dirty="0" err="1"/>
              <a:t>indepenance</a:t>
            </a:r>
            <a:endParaRPr lang="en-US" dirty="0"/>
          </a:p>
          <a:p>
            <a:r>
              <a:rPr lang="en-US" dirty="0"/>
              <a:t>-1 last</a:t>
            </a:r>
          </a:p>
          <a:p>
            <a:endParaRPr lang="en-US" dirty="0"/>
          </a:p>
          <a:p>
            <a:r>
              <a:rPr lang="en-US" dirty="0"/>
              <a:t>Use two bit streams</a:t>
            </a:r>
          </a:p>
          <a:p>
            <a:endParaRPr lang="en-US" dirty="0"/>
          </a:p>
          <a:p>
            <a:r>
              <a:rPr lang="en-US" dirty="0"/>
              <a:t>Remove the table snapshot?</a:t>
            </a:r>
          </a:p>
          <a:p>
            <a:endParaRPr lang="en-US" dirty="0"/>
          </a:p>
          <a:p>
            <a:r>
              <a:rPr lang="en-US" dirty="0"/>
              <a:t>Range and which is </a:t>
            </a:r>
            <a:r>
              <a:rPr lang="en-US" dirty="0" err="1"/>
              <a:t>prefered</a:t>
            </a:r>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14</a:t>
            </a:fld>
            <a:endParaRPr lang="en-US"/>
          </a:p>
        </p:txBody>
      </p:sp>
    </p:spTree>
    <p:extLst>
      <p:ext uri="{BB962C8B-B14F-4D97-AF65-F5344CB8AC3E}">
        <p14:creationId xmlns:p14="http://schemas.microsoft.com/office/powerpoint/2010/main" val="2675681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15</a:t>
            </a:fld>
            <a:endParaRPr lang="en-US"/>
          </a:p>
        </p:txBody>
      </p:sp>
    </p:spTree>
    <p:extLst>
      <p:ext uri="{BB962C8B-B14F-4D97-AF65-F5344CB8AC3E}">
        <p14:creationId xmlns:p14="http://schemas.microsoft.com/office/powerpoint/2010/main" val="17928445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16</a:t>
            </a:fld>
            <a:endParaRPr lang="en-US"/>
          </a:p>
        </p:txBody>
      </p:sp>
    </p:spTree>
    <p:extLst>
      <p:ext uri="{BB962C8B-B14F-4D97-AF65-F5344CB8AC3E}">
        <p14:creationId xmlns:p14="http://schemas.microsoft.com/office/powerpoint/2010/main" val="25876232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17</a:t>
            </a:fld>
            <a:endParaRPr lang="en-US"/>
          </a:p>
        </p:txBody>
      </p:sp>
    </p:spTree>
    <p:extLst>
      <p:ext uri="{BB962C8B-B14F-4D97-AF65-F5344CB8AC3E}">
        <p14:creationId xmlns:p14="http://schemas.microsoft.com/office/powerpoint/2010/main" val="376647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18</a:t>
            </a:fld>
            <a:endParaRPr lang="en-US"/>
          </a:p>
        </p:txBody>
      </p:sp>
    </p:spTree>
    <p:extLst>
      <p:ext uri="{BB962C8B-B14F-4D97-AF65-F5344CB8AC3E}">
        <p14:creationId xmlns:p14="http://schemas.microsoft.com/office/powerpoint/2010/main" val="27710702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Compatibility for rate and temporal coding: support for all kinds of adders; add/</a:t>
            </a:r>
            <a:r>
              <a:rPr lang="en-US" dirty="0" err="1"/>
              <a:t>mul</a:t>
            </a:r>
            <a:r>
              <a:rPr lang="en-US" dirty="0"/>
              <a:t> insensitive to encoding.</a:t>
            </a:r>
          </a:p>
          <a:p>
            <a:pPr marL="228600" indent="-228600">
              <a:buAutoNum type="arabicPeriod"/>
            </a:pPr>
            <a:r>
              <a:rPr lang="en-US" dirty="0"/>
              <a:t>Early termination: streaming, high </a:t>
            </a:r>
            <a:r>
              <a:rPr lang="en-US" dirty="0" err="1"/>
              <a:t>acc</a:t>
            </a:r>
            <a:r>
              <a:rPr lang="en-US" dirty="0"/>
              <a:t>, high stab</a:t>
            </a:r>
          </a:p>
        </p:txBody>
      </p:sp>
      <p:sp>
        <p:nvSpPr>
          <p:cNvPr id="4" name="Slide Number Placeholder 3"/>
          <p:cNvSpPr>
            <a:spLocks noGrp="1"/>
          </p:cNvSpPr>
          <p:nvPr>
            <p:ph type="sldNum" sz="quarter" idx="10"/>
          </p:nvPr>
        </p:nvSpPr>
        <p:spPr/>
        <p:txBody>
          <a:bodyPr/>
          <a:lstStyle/>
          <a:p>
            <a:fld id="{B6677165-6062-4A59-8FC8-4D1C776D7CC1}" type="slidenum">
              <a:rPr lang="en-US" smtClean="0"/>
              <a:t>19</a:t>
            </a:fld>
            <a:endParaRPr lang="en-US"/>
          </a:p>
        </p:txBody>
      </p:sp>
    </p:spTree>
    <p:extLst>
      <p:ext uri="{BB962C8B-B14F-4D97-AF65-F5344CB8AC3E}">
        <p14:creationId xmlns:p14="http://schemas.microsoft.com/office/powerpoint/2010/main" val="22577058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Provide more high level take </a:t>
            </a:r>
            <a:r>
              <a:rPr lang="en-US" dirty="0" err="1"/>
              <a:t>aways</a:t>
            </a:r>
            <a:r>
              <a:rPr lang="en-US" dirty="0"/>
              <a:t>.</a:t>
            </a:r>
          </a:p>
          <a:p>
            <a:endParaRPr lang="en-US" dirty="0"/>
          </a:p>
          <a:p>
            <a:r>
              <a:rPr lang="en-US" dirty="0" err="1"/>
              <a:t>Emph</a:t>
            </a:r>
            <a:r>
              <a:rPr lang="en-US" dirty="0"/>
              <a:t> GEMM.</a:t>
            </a:r>
          </a:p>
          <a:p>
            <a:r>
              <a:rPr lang="en-US" dirty="0"/>
              <a:t>Goal of </a:t>
            </a:r>
            <a:r>
              <a:rPr lang="en-US" dirty="0" err="1"/>
              <a:t>uGEMM</a:t>
            </a:r>
            <a:r>
              <a:rPr lang="en-US" dirty="0"/>
              <a:t>: energy </a:t>
            </a:r>
            <a:r>
              <a:rPr lang="en-US" dirty="0" err="1"/>
              <a:t>effieccnt</a:t>
            </a:r>
            <a:r>
              <a:rPr lang="en-US" dirty="0"/>
              <a:t>, high </a:t>
            </a:r>
            <a:r>
              <a:rPr lang="en-US" dirty="0" err="1"/>
              <a:t>acc</a:t>
            </a:r>
            <a:r>
              <a:rPr lang="en-US" dirty="0"/>
              <a:t>, high stab, early term, compatible.</a:t>
            </a:r>
          </a:p>
        </p:txBody>
      </p:sp>
      <p:sp>
        <p:nvSpPr>
          <p:cNvPr id="4" name="Slide Number Placeholder 3"/>
          <p:cNvSpPr>
            <a:spLocks noGrp="1"/>
          </p:cNvSpPr>
          <p:nvPr>
            <p:ph type="sldNum" sz="quarter" idx="10"/>
          </p:nvPr>
        </p:nvSpPr>
        <p:spPr/>
        <p:txBody>
          <a:bodyPr/>
          <a:lstStyle/>
          <a:p>
            <a:fld id="{B6677165-6062-4A59-8FC8-4D1C776D7CC1}" type="slidenum">
              <a:rPr lang="en-US" smtClean="0"/>
              <a:t>2</a:t>
            </a:fld>
            <a:endParaRPr lang="en-US"/>
          </a:p>
        </p:txBody>
      </p:sp>
    </p:spTree>
    <p:extLst>
      <p:ext uri="{BB962C8B-B14F-4D97-AF65-F5344CB8AC3E}">
        <p14:creationId xmlns:p14="http://schemas.microsoft.com/office/powerpoint/2010/main" val="26586714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Compatibility for rate and temporal coding: support for all kinds of adders; add/</a:t>
            </a:r>
            <a:r>
              <a:rPr lang="en-US" dirty="0" err="1"/>
              <a:t>mul</a:t>
            </a:r>
            <a:r>
              <a:rPr lang="en-US" dirty="0"/>
              <a:t> insensitive to encoding.</a:t>
            </a:r>
          </a:p>
          <a:p>
            <a:pPr marL="228600" indent="-228600">
              <a:buAutoNum type="arabicPeriod"/>
            </a:pPr>
            <a:r>
              <a:rPr lang="en-US" dirty="0"/>
              <a:t>Early termination: streaming, high </a:t>
            </a:r>
            <a:r>
              <a:rPr lang="en-US" dirty="0" err="1"/>
              <a:t>acc</a:t>
            </a:r>
            <a:r>
              <a:rPr lang="en-US" dirty="0"/>
              <a:t>, high stab</a:t>
            </a:r>
          </a:p>
        </p:txBody>
      </p:sp>
      <p:sp>
        <p:nvSpPr>
          <p:cNvPr id="4" name="Slide Number Placeholder 3"/>
          <p:cNvSpPr>
            <a:spLocks noGrp="1"/>
          </p:cNvSpPr>
          <p:nvPr>
            <p:ph type="sldNum" sz="quarter" idx="10"/>
          </p:nvPr>
        </p:nvSpPr>
        <p:spPr/>
        <p:txBody>
          <a:bodyPr/>
          <a:lstStyle/>
          <a:p>
            <a:fld id="{B6677165-6062-4A59-8FC8-4D1C776D7CC1}" type="slidenum">
              <a:rPr lang="en-US" smtClean="0"/>
              <a:t>20</a:t>
            </a:fld>
            <a:endParaRPr lang="en-US"/>
          </a:p>
        </p:txBody>
      </p:sp>
    </p:spTree>
    <p:extLst>
      <p:ext uri="{BB962C8B-B14F-4D97-AF65-F5344CB8AC3E}">
        <p14:creationId xmlns:p14="http://schemas.microsoft.com/office/powerpoint/2010/main" val="2145354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21</a:t>
            </a:fld>
            <a:endParaRPr lang="en-US"/>
          </a:p>
        </p:txBody>
      </p:sp>
    </p:spTree>
    <p:extLst>
      <p:ext uri="{BB962C8B-B14F-4D97-AF65-F5344CB8AC3E}">
        <p14:creationId xmlns:p14="http://schemas.microsoft.com/office/powerpoint/2010/main" val="34473820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22</a:t>
            </a:fld>
            <a:endParaRPr lang="en-US"/>
          </a:p>
        </p:txBody>
      </p:sp>
    </p:spTree>
    <p:extLst>
      <p:ext uri="{BB962C8B-B14F-4D97-AF65-F5344CB8AC3E}">
        <p14:creationId xmlns:p14="http://schemas.microsoft.com/office/powerpoint/2010/main" val="39667647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23</a:t>
            </a:fld>
            <a:endParaRPr lang="en-US"/>
          </a:p>
        </p:txBody>
      </p:sp>
    </p:spTree>
    <p:extLst>
      <p:ext uri="{BB962C8B-B14F-4D97-AF65-F5344CB8AC3E}">
        <p14:creationId xmlns:p14="http://schemas.microsoft.com/office/powerpoint/2010/main" val="18416636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Overview of those units that leads to </a:t>
            </a:r>
            <a:r>
              <a:rPr lang="en-US" dirty="0" err="1"/>
              <a:t>ugemm</a:t>
            </a:r>
            <a:r>
              <a:rPr lang="en-US" dirty="0"/>
              <a:t> arch\</a:t>
            </a:r>
          </a:p>
          <a:p>
            <a:r>
              <a:rPr lang="en-US" dirty="0" err="1"/>
              <a:t>Mul</a:t>
            </a:r>
            <a:r>
              <a:rPr lang="en-US" dirty="0"/>
              <a:t> ahead of add</a:t>
            </a:r>
          </a:p>
          <a:p>
            <a:r>
              <a:rPr lang="en-US" dirty="0"/>
              <a:t>Move example ahead of this intro.</a:t>
            </a:r>
          </a:p>
        </p:txBody>
      </p:sp>
      <p:sp>
        <p:nvSpPr>
          <p:cNvPr id="4" name="Slide Number Placeholder 3"/>
          <p:cNvSpPr>
            <a:spLocks noGrp="1"/>
          </p:cNvSpPr>
          <p:nvPr>
            <p:ph type="sldNum" sz="quarter" idx="10"/>
          </p:nvPr>
        </p:nvSpPr>
        <p:spPr/>
        <p:txBody>
          <a:bodyPr/>
          <a:lstStyle/>
          <a:p>
            <a:fld id="{B6677165-6062-4A59-8FC8-4D1C776D7CC1}" type="slidenum">
              <a:rPr lang="en-US" smtClean="0"/>
              <a:t>24</a:t>
            </a:fld>
            <a:endParaRPr lang="en-US"/>
          </a:p>
        </p:txBody>
      </p:sp>
    </p:spTree>
    <p:extLst>
      <p:ext uri="{BB962C8B-B14F-4D97-AF65-F5344CB8AC3E}">
        <p14:creationId xmlns:p14="http://schemas.microsoft.com/office/powerpoint/2010/main" val="33585494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25</a:t>
            </a:fld>
            <a:endParaRPr lang="en-US"/>
          </a:p>
        </p:txBody>
      </p:sp>
    </p:spTree>
    <p:extLst>
      <p:ext uri="{BB962C8B-B14F-4D97-AF65-F5344CB8AC3E}">
        <p14:creationId xmlns:p14="http://schemas.microsoft.com/office/powerpoint/2010/main" val="24903649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26</a:t>
            </a:fld>
            <a:endParaRPr lang="en-US"/>
          </a:p>
        </p:txBody>
      </p:sp>
    </p:spTree>
    <p:extLst>
      <p:ext uri="{BB962C8B-B14F-4D97-AF65-F5344CB8AC3E}">
        <p14:creationId xmlns:p14="http://schemas.microsoft.com/office/powerpoint/2010/main" val="6754627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you really need the equation to explain this? Just AND gate circuit should be enough.</a:t>
            </a:r>
          </a:p>
        </p:txBody>
      </p:sp>
      <p:sp>
        <p:nvSpPr>
          <p:cNvPr id="4" name="Slide Number Placeholder 3"/>
          <p:cNvSpPr>
            <a:spLocks noGrp="1"/>
          </p:cNvSpPr>
          <p:nvPr>
            <p:ph type="sldNum" sz="quarter" idx="10"/>
          </p:nvPr>
        </p:nvSpPr>
        <p:spPr/>
        <p:txBody>
          <a:bodyPr/>
          <a:lstStyle/>
          <a:p>
            <a:fld id="{B6677165-6062-4A59-8FC8-4D1C776D7CC1}" type="slidenum">
              <a:rPr lang="en-US" smtClean="0"/>
              <a:t>27</a:t>
            </a:fld>
            <a:endParaRPr lang="en-US"/>
          </a:p>
        </p:txBody>
      </p:sp>
    </p:spTree>
    <p:extLst>
      <p:ext uri="{BB962C8B-B14F-4D97-AF65-F5344CB8AC3E}">
        <p14:creationId xmlns:p14="http://schemas.microsoft.com/office/powerpoint/2010/main" val="13877879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28</a:t>
            </a:fld>
            <a:endParaRPr lang="en-US"/>
          </a:p>
        </p:txBody>
      </p:sp>
    </p:spTree>
    <p:extLst>
      <p:ext uri="{BB962C8B-B14F-4D97-AF65-F5344CB8AC3E}">
        <p14:creationId xmlns:p14="http://schemas.microsoft.com/office/powerpoint/2010/main" val="21223356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a new slide for the counter and bit stream generator on right. Highlight takeaway from </a:t>
            </a:r>
            <a:r>
              <a:rPr lang="en-US" dirty="0" err="1"/>
              <a:t>prev</a:t>
            </a:r>
            <a:r>
              <a:rPr lang="en-US" dirty="0"/>
              <a:t> slide in bullet points maybe?</a:t>
            </a:r>
          </a:p>
        </p:txBody>
      </p:sp>
      <p:sp>
        <p:nvSpPr>
          <p:cNvPr id="4" name="Slide Number Placeholder 3"/>
          <p:cNvSpPr>
            <a:spLocks noGrp="1"/>
          </p:cNvSpPr>
          <p:nvPr>
            <p:ph type="sldNum" sz="quarter" idx="10"/>
          </p:nvPr>
        </p:nvSpPr>
        <p:spPr/>
        <p:txBody>
          <a:bodyPr/>
          <a:lstStyle/>
          <a:p>
            <a:fld id="{B6677165-6062-4A59-8FC8-4D1C776D7CC1}" type="slidenum">
              <a:rPr lang="en-US" smtClean="0"/>
              <a:t>29</a:t>
            </a:fld>
            <a:endParaRPr lang="en-US"/>
          </a:p>
        </p:txBody>
      </p:sp>
    </p:spTree>
    <p:extLst>
      <p:ext uri="{BB962C8B-B14F-4D97-AF65-F5344CB8AC3E}">
        <p14:creationId xmlns:p14="http://schemas.microsoft.com/office/powerpoint/2010/main" val="4009102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3</a:t>
            </a:fld>
            <a:endParaRPr lang="en-US"/>
          </a:p>
        </p:txBody>
      </p:sp>
    </p:spTree>
    <p:extLst>
      <p:ext uri="{BB962C8B-B14F-4D97-AF65-F5344CB8AC3E}">
        <p14:creationId xmlns:p14="http://schemas.microsoft.com/office/powerpoint/2010/main" val="8670413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30</a:t>
            </a:fld>
            <a:endParaRPr lang="en-US"/>
          </a:p>
        </p:txBody>
      </p:sp>
    </p:spTree>
    <p:extLst>
      <p:ext uri="{BB962C8B-B14F-4D97-AF65-F5344CB8AC3E}">
        <p14:creationId xmlns:p14="http://schemas.microsoft.com/office/powerpoint/2010/main" val="15201569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31</a:t>
            </a:fld>
            <a:endParaRPr lang="en-US"/>
          </a:p>
        </p:txBody>
      </p:sp>
    </p:spTree>
    <p:extLst>
      <p:ext uri="{BB962C8B-B14F-4D97-AF65-F5344CB8AC3E}">
        <p14:creationId xmlns:p14="http://schemas.microsoft.com/office/powerpoint/2010/main" val="28041263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32</a:t>
            </a:fld>
            <a:endParaRPr lang="en-US"/>
          </a:p>
        </p:txBody>
      </p:sp>
    </p:spTree>
    <p:extLst>
      <p:ext uri="{BB962C8B-B14F-4D97-AF65-F5344CB8AC3E}">
        <p14:creationId xmlns:p14="http://schemas.microsoft.com/office/powerpoint/2010/main" val="41177423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33</a:t>
            </a:fld>
            <a:endParaRPr lang="en-US"/>
          </a:p>
        </p:txBody>
      </p:sp>
    </p:spTree>
    <p:extLst>
      <p:ext uri="{BB962C8B-B14F-4D97-AF65-F5344CB8AC3E}">
        <p14:creationId xmlns:p14="http://schemas.microsoft.com/office/powerpoint/2010/main" val="37335259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34</a:t>
            </a:fld>
            <a:endParaRPr lang="en-US"/>
          </a:p>
        </p:txBody>
      </p:sp>
    </p:spTree>
    <p:extLst>
      <p:ext uri="{BB962C8B-B14F-4D97-AF65-F5344CB8AC3E}">
        <p14:creationId xmlns:p14="http://schemas.microsoft.com/office/powerpoint/2010/main" val="10788368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Move the equations to the right of this slides</a:t>
            </a:r>
          </a:p>
        </p:txBody>
      </p:sp>
      <p:sp>
        <p:nvSpPr>
          <p:cNvPr id="4" name="Slide Number Placeholder 3"/>
          <p:cNvSpPr>
            <a:spLocks noGrp="1"/>
          </p:cNvSpPr>
          <p:nvPr>
            <p:ph type="sldNum" sz="quarter" idx="10"/>
          </p:nvPr>
        </p:nvSpPr>
        <p:spPr/>
        <p:txBody>
          <a:bodyPr/>
          <a:lstStyle/>
          <a:p>
            <a:fld id="{B6677165-6062-4A59-8FC8-4D1C776D7CC1}" type="slidenum">
              <a:rPr lang="en-US" smtClean="0"/>
              <a:t>35</a:t>
            </a:fld>
            <a:endParaRPr lang="en-US"/>
          </a:p>
        </p:txBody>
      </p:sp>
    </p:spTree>
    <p:extLst>
      <p:ext uri="{BB962C8B-B14F-4D97-AF65-F5344CB8AC3E}">
        <p14:creationId xmlns:p14="http://schemas.microsoft.com/office/powerpoint/2010/main" val="11418898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36</a:t>
            </a:fld>
            <a:endParaRPr lang="en-US"/>
          </a:p>
        </p:txBody>
      </p:sp>
    </p:spTree>
    <p:extLst>
      <p:ext uri="{BB962C8B-B14F-4D97-AF65-F5344CB8AC3E}">
        <p14:creationId xmlns:p14="http://schemas.microsoft.com/office/powerpoint/2010/main" val="14115420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37</a:t>
            </a:fld>
            <a:endParaRPr lang="en-US"/>
          </a:p>
        </p:txBody>
      </p:sp>
    </p:spTree>
    <p:extLst>
      <p:ext uri="{BB962C8B-B14F-4D97-AF65-F5344CB8AC3E}">
        <p14:creationId xmlns:p14="http://schemas.microsoft.com/office/powerpoint/2010/main" val="5528543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38</a:t>
            </a:fld>
            <a:endParaRPr lang="en-US"/>
          </a:p>
        </p:txBody>
      </p:sp>
    </p:spTree>
    <p:extLst>
      <p:ext uri="{BB962C8B-B14F-4D97-AF65-F5344CB8AC3E}">
        <p14:creationId xmlns:p14="http://schemas.microsoft.com/office/powerpoint/2010/main" val="265561855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39</a:t>
            </a:fld>
            <a:endParaRPr lang="en-US"/>
          </a:p>
        </p:txBody>
      </p:sp>
    </p:spTree>
    <p:extLst>
      <p:ext uri="{BB962C8B-B14F-4D97-AF65-F5344CB8AC3E}">
        <p14:creationId xmlns:p14="http://schemas.microsoft.com/office/powerpoint/2010/main" val="769336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Remove animation about binary</a:t>
            </a:r>
          </a:p>
        </p:txBody>
      </p:sp>
      <p:sp>
        <p:nvSpPr>
          <p:cNvPr id="4" name="Slide Number Placeholder 3"/>
          <p:cNvSpPr>
            <a:spLocks noGrp="1"/>
          </p:cNvSpPr>
          <p:nvPr>
            <p:ph type="sldNum" sz="quarter" idx="10"/>
          </p:nvPr>
        </p:nvSpPr>
        <p:spPr/>
        <p:txBody>
          <a:bodyPr/>
          <a:lstStyle/>
          <a:p>
            <a:fld id="{B6677165-6062-4A59-8FC8-4D1C776D7CC1}" type="slidenum">
              <a:rPr lang="en-US" smtClean="0"/>
              <a:t>4</a:t>
            </a:fld>
            <a:endParaRPr lang="en-US"/>
          </a:p>
        </p:txBody>
      </p:sp>
    </p:spTree>
    <p:extLst>
      <p:ext uri="{BB962C8B-B14F-4D97-AF65-F5344CB8AC3E}">
        <p14:creationId xmlns:p14="http://schemas.microsoft.com/office/powerpoint/2010/main" val="31624342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Overview of those units that leads to </a:t>
            </a:r>
            <a:r>
              <a:rPr lang="en-US" dirty="0" err="1"/>
              <a:t>ugemm</a:t>
            </a:r>
            <a:r>
              <a:rPr lang="en-US" dirty="0"/>
              <a:t> arch\</a:t>
            </a:r>
          </a:p>
          <a:p>
            <a:r>
              <a:rPr lang="en-US" dirty="0" err="1"/>
              <a:t>Mul</a:t>
            </a:r>
            <a:r>
              <a:rPr lang="en-US" dirty="0"/>
              <a:t> ahead of add</a:t>
            </a:r>
          </a:p>
          <a:p>
            <a:r>
              <a:rPr lang="en-US" dirty="0"/>
              <a:t>Move example ahead of this intro.</a:t>
            </a:r>
          </a:p>
        </p:txBody>
      </p:sp>
      <p:sp>
        <p:nvSpPr>
          <p:cNvPr id="4" name="Slide Number Placeholder 3"/>
          <p:cNvSpPr>
            <a:spLocks noGrp="1"/>
          </p:cNvSpPr>
          <p:nvPr>
            <p:ph type="sldNum" sz="quarter" idx="10"/>
          </p:nvPr>
        </p:nvSpPr>
        <p:spPr/>
        <p:txBody>
          <a:bodyPr/>
          <a:lstStyle/>
          <a:p>
            <a:fld id="{B6677165-6062-4A59-8FC8-4D1C776D7CC1}" type="slidenum">
              <a:rPr lang="en-US" smtClean="0"/>
              <a:t>40</a:t>
            </a:fld>
            <a:endParaRPr lang="en-US"/>
          </a:p>
        </p:txBody>
      </p:sp>
    </p:spTree>
    <p:extLst>
      <p:ext uri="{BB962C8B-B14F-4D97-AF65-F5344CB8AC3E}">
        <p14:creationId xmlns:p14="http://schemas.microsoft.com/office/powerpoint/2010/main" val="228523129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Remove offset in table and diagram</a:t>
            </a:r>
          </a:p>
        </p:txBody>
      </p:sp>
      <p:sp>
        <p:nvSpPr>
          <p:cNvPr id="4" name="Slide Number Placeholder 3"/>
          <p:cNvSpPr>
            <a:spLocks noGrp="1"/>
          </p:cNvSpPr>
          <p:nvPr>
            <p:ph type="sldNum" sz="quarter" idx="10"/>
          </p:nvPr>
        </p:nvSpPr>
        <p:spPr/>
        <p:txBody>
          <a:bodyPr/>
          <a:lstStyle/>
          <a:p>
            <a:fld id="{B6677165-6062-4A59-8FC8-4D1C776D7CC1}" type="slidenum">
              <a:rPr lang="en-US" smtClean="0"/>
              <a:t>41</a:t>
            </a:fld>
            <a:endParaRPr lang="en-US"/>
          </a:p>
        </p:txBody>
      </p:sp>
    </p:spTree>
    <p:extLst>
      <p:ext uri="{BB962C8B-B14F-4D97-AF65-F5344CB8AC3E}">
        <p14:creationId xmlns:p14="http://schemas.microsoft.com/office/powerpoint/2010/main" val="5956160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42</a:t>
            </a:fld>
            <a:endParaRPr lang="en-US"/>
          </a:p>
        </p:txBody>
      </p:sp>
    </p:spTree>
    <p:extLst>
      <p:ext uri="{BB962C8B-B14F-4D97-AF65-F5344CB8AC3E}">
        <p14:creationId xmlns:p14="http://schemas.microsoft.com/office/powerpoint/2010/main" val="18301604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43</a:t>
            </a:fld>
            <a:endParaRPr lang="en-US"/>
          </a:p>
        </p:txBody>
      </p:sp>
    </p:spTree>
    <p:extLst>
      <p:ext uri="{BB962C8B-B14F-4D97-AF65-F5344CB8AC3E}">
        <p14:creationId xmlns:p14="http://schemas.microsoft.com/office/powerpoint/2010/main" val="37582336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44</a:t>
            </a:fld>
            <a:endParaRPr lang="en-US"/>
          </a:p>
        </p:txBody>
      </p:sp>
    </p:spTree>
    <p:extLst>
      <p:ext uri="{BB962C8B-B14F-4D97-AF65-F5344CB8AC3E}">
        <p14:creationId xmlns:p14="http://schemas.microsoft.com/office/powerpoint/2010/main" val="399945375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45</a:t>
            </a:fld>
            <a:endParaRPr lang="en-US"/>
          </a:p>
        </p:txBody>
      </p:sp>
    </p:spTree>
    <p:extLst>
      <p:ext uri="{BB962C8B-B14F-4D97-AF65-F5344CB8AC3E}">
        <p14:creationId xmlns:p14="http://schemas.microsoft.com/office/powerpoint/2010/main" val="357357213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46</a:t>
            </a:fld>
            <a:endParaRPr lang="en-US"/>
          </a:p>
        </p:txBody>
      </p:sp>
    </p:spTree>
    <p:extLst>
      <p:ext uri="{BB962C8B-B14F-4D97-AF65-F5344CB8AC3E}">
        <p14:creationId xmlns:p14="http://schemas.microsoft.com/office/powerpoint/2010/main" val="257376603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47</a:t>
            </a:fld>
            <a:endParaRPr lang="en-US"/>
          </a:p>
        </p:txBody>
      </p:sp>
    </p:spTree>
    <p:extLst>
      <p:ext uri="{BB962C8B-B14F-4D97-AF65-F5344CB8AC3E}">
        <p14:creationId xmlns:p14="http://schemas.microsoft.com/office/powerpoint/2010/main" val="306751591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48</a:t>
            </a:fld>
            <a:endParaRPr lang="en-US"/>
          </a:p>
        </p:txBody>
      </p:sp>
    </p:spTree>
    <p:extLst>
      <p:ext uri="{BB962C8B-B14F-4D97-AF65-F5344CB8AC3E}">
        <p14:creationId xmlns:p14="http://schemas.microsoft.com/office/powerpoint/2010/main" val="5177614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didn't completely get what you mean by "fully streaming"?</a:t>
            </a:r>
          </a:p>
        </p:txBody>
      </p:sp>
      <p:sp>
        <p:nvSpPr>
          <p:cNvPr id="4" name="Slide Number Placeholder 3"/>
          <p:cNvSpPr>
            <a:spLocks noGrp="1"/>
          </p:cNvSpPr>
          <p:nvPr>
            <p:ph type="sldNum" sz="quarter" idx="10"/>
          </p:nvPr>
        </p:nvSpPr>
        <p:spPr/>
        <p:txBody>
          <a:bodyPr/>
          <a:lstStyle/>
          <a:p>
            <a:fld id="{B6677165-6062-4A59-8FC8-4D1C776D7CC1}" type="slidenum">
              <a:rPr lang="en-US" smtClean="0"/>
              <a:t>49</a:t>
            </a:fld>
            <a:endParaRPr lang="en-US"/>
          </a:p>
        </p:txBody>
      </p:sp>
    </p:spTree>
    <p:extLst>
      <p:ext uri="{BB962C8B-B14F-4D97-AF65-F5344CB8AC3E}">
        <p14:creationId xmlns:p14="http://schemas.microsoft.com/office/powerpoint/2010/main" val="3952721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Remove animation about binary</a:t>
            </a:r>
          </a:p>
        </p:txBody>
      </p:sp>
      <p:sp>
        <p:nvSpPr>
          <p:cNvPr id="4" name="Slide Number Placeholder 3"/>
          <p:cNvSpPr>
            <a:spLocks noGrp="1"/>
          </p:cNvSpPr>
          <p:nvPr>
            <p:ph type="sldNum" sz="quarter" idx="10"/>
          </p:nvPr>
        </p:nvSpPr>
        <p:spPr/>
        <p:txBody>
          <a:bodyPr/>
          <a:lstStyle/>
          <a:p>
            <a:fld id="{B6677165-6062-4A59-8FC8-4D1C776D7CC1}" type="slidenum">
              <a:rPr lang="en-US" smtClean="0"/>
              <a:t>5</a:t>
            </a:fld>
            <a:endParaRPr lang="en-US"/>
          </a:p>
        </p:txBody>
      </p:sp>
    </p:spTree>
    <p:extLst>
      <p:ext uri="{BB962C8B-B14F-4D97-AF65-F5344CB8AC3E}">
        <p14:creationId xmlns:p14="http://schemas.microsoft.com/office/powerpoint/2010/main" val="413378193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50</a:t>
            </a:fld>
            <a:endParaRPr lang="en-US"/>
          </a:p>
        </p:txBody>
      </p:sp>
    </p:spTree>
    <p:extLst>
      <p:ext uri="{BB962C8B-B14F-4D97-AF65-F5344CB8AC3E}">
        <p14:creationId xmlns:p14="http://schemas.microsoft.com/office/powerpoint/2010/main" val="23067870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font on figures is small. Maybe just regenerate a graph with bigger font just for ppt.</a:t>
            </a:r>
          </a:p>
        </p:txBody>
      </p:sp>
      <p:sp>
        <p:nvSpPr>
          <p:cNvPr id="4" name="Slide Number Placeholder 3"/>
          <p:cNvSpPr>
            <a:spLocks noGrp="1"/>
          </p:cNvSpPr>
          <p:nvPr>
            <p:ph type="sldNum" sz="quarter" idx="10"/>
          </p:nvPr>
        </p:nvSpPr>
        <p:spPr/>
        <p:txBody>
          <a:bodyPr/>
          <a:lstStyle/>
          <a:p>
            <a:fld id="{B6677165-6062-4A59-8FC8-4D1C776D7CC1}" type="slidenum">
              <a:rPr lang="en-US" smtClean="0"/>
              <a:t>51</a:t>
            </a:fld>
            <a:endParaRPr lang="en-US"/>
          </a:p>
        </p:txBody>
      </p:sp>
    </p:spTree>
    <p:extLst>
      <p:ext uri="{BB962C8B-B14F-4D97-AF65-F5344CB8AC3E}">
        <p14:creationId xmlns:p14="http://schemas.microsoft.com/office/powerpoint/2010/main" val="111605184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52</a:t>
            </a:fld>
            <a:endParaRPr lang="en-US"/>
          </a:p>
        </p:txBody>
      </p:sp>
    </p:spTree>
    <p:extLst>
      <p:ext uri="{BB962C8B-B14F-4D97-AF65-F5344CB8AC3E}">
        <p14:creationId xmlns:p14="http://schemas.microsoft.com/office/powerpoint/2010/main" val="384552164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go through comparative results, each column comes in one slide (example comparative study for unipolar scaled is in one slide) with one line for takeaway from results. So many graphs on one slide may confuse viewers.</a:t>
            </a:r>
          </a:p>
        </p:txBody>
      </p:sp>
      <p:sp>
        <p:nvSpPr>
          <p:cNvPr id="4" name="Slide Number Placeholder 3"/>
          <p:cNvSpPr>
            <a:spLocks noGrp="1"/>
          </p:cNvSpPr>
          <p:nvPr>
            <p:ph type="sldNum" sz="quarter" idx="10"/>
          </p:nvPr>
        </p:nvSpPr>
        <p:spPr/>
        <p:txBody>
          <a:bodyPr/>
          <a:lstStyle/>
          <a:p>
            <a:fld id="{B6677165-6062-4A59-8FC8-4D1C776D7CC1}" type="slidenum">
              <a:rPr lang="en-US" smtClean="0"/>
              <a:t>53</a:t>
            </a:fld>
            <a:endParaRPr lang="en-US"/>
          </a:p>
        </p:txBody>
      </p:sp>
    </p:spTree>
    <p:extLst>
      <p:ext uri="{BB962C8B-B14F-4D97-AF65-F5344CB8AC3E}">
        <p14:creationId xmlns:p14="http://schemas.microsoft.com/office/powerpoint/2010/main" val="393117710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go through comparative results, each column comes in one slide (example comparative study for unipolar scaled is in one slide) with one line for takeaway from results. So many graphs on one slide may confuse viewers.</a:t>
            </a:r>
          </a:p>
        </p:txBody>
      </p:sp>
      <p:sp>
        <p:nvSpPr>
          <p:cNvPr id="4" name="Slide Number Placeholder 3"/>
          <p:cNvSpPr>
            <a:spLocks noGrp="1"/>
          </p:cNvSpPr>
          <p:nvPr>
            <p:ph type="sldNum" sz="quarter" idx="10"/>
          </p:nvPr>
        </p:nvSpPr>
        <p:spPr/>
        <p:txBody>
          <a:bodyPr/>
          <a:lstStyle/>
          <a:p>
            <a:fld id="{B6677165-6062-4A59-8FC8-4D1C776D7CC1}" type="slidenum">
              <a:rPr lang="en-US" smtClean="0"/>
              <a:t>54</a:t>
            </a:fld>
            <a:endParaRPr lang="en-US"/>
          </a:p>
        </p:txBody>
      </p:sp>
    </p:spTree>
    <p:extLst>
      <p:ext uri="{BB962C8B-B14F-4D97-AF65-F5344CB8AC3E}">
        <p14:creationId xmlns:p14="http://schemas.microsoft.com/office/powerpoint/2010/main" val="359068086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go through comparative results, each column comes in one slide (example comparative study for unipolar scaled is in one slide) with one line for takeaway from results. So many graphs on one slide may confuse viewers.</a:t>
            </a:r>
          </a:p>
        </p:txBody>
      </p:sp>
      <p:sp>
        <p:nvSpPr>
          <p:cNvPr id="4" name="Slide Number Placeholder 3"/>
          <p:cNvSpPr>
            <a:spLocks noGrp="1"/>
          </p:cNvSpPr>
          <p:nvPr>
            <p:ph type="sldNum" sz="quarter" idx="10"/>
          </p:nvPr>
        </p:nvSpPr>
        <p:spPr/>
        <p:txBody>
          <a:bodyPr/>
          <a:lstStyle/>
          <a:p>
            <a:fld id="{B6677165-6062-4A59-8FC8-4D1C776D7CC1}" type="slidenum">
              <a:rPr lang="en-US" smtClean="0"/>
              <a:t>55</a:t>
            </a:fld>
            <a:endParaRPr lang="en-US"/>
          </a:p>
        </p:txBody>
      </p:sp>
    </p:spTree>
    <p:extLst>
      <p:ext uri="{BB962C8B-B14F-4D97-AF65-F5344CB8AC3E}">
        <p14:creationId xmlns:p14="http://schemas.microsoft.com/office/powerpoint/2010/main" val="262482495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go through comparative results, each column comes in one slide (example comparative study for unipolar scaled is in one slide) with one line for takeaway from results. So many graphs on one slide may confuse viewers.</a:t>
            </a:r>
          </a:p>
        </p:txBody>
      </p:sp>
      <p:sp>
        <p:nvSpPr>
          <p:cNvPr id="4" name="Slide Number Placeholder 3"/>
          <p:cNvSpPr>
            <a:spLocks noGrp="1"/>
          </p:cNvSpPr>
          <p:nvPr>
            <p:ph type="sldNum" sz="quarter" idx="10"/>
          </p:nvPr>
        </p:nvSpPr>
        <p:spPr/>
        <p:txBody>
          <a:bodyPr/>
          <a:lstStyle/>
          <a:p>
            <a:fld id="{B6677165-6062-4A59-8FC8-4D1C776D7CC1}" type="slidenum">
              <a:rPr lang="en-US" smtClean="0"/>
              <a:t>56</a:t>
            </a:fld>
            <a:endParaRPr lang="en-US"/>
          </a:p>
        </p:txBody>
      </p:sp>
    </p:spTree>
    <p:extLst>
      <p:ext uri="{BB962C8B-B14F-4D97-AF65-F5344CB8AC3E}">
        <p14:creationId xmlns:p14="http://schemas.microsoft.com/office/powerpoint/2010/main" val="100562028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go through comparative results, each column comes in one slide (example comparative study for unipolar scaled is in one slide) with one line for takeaway from results. So many graphs on one slide may confuse viewers.</a:t>
            </a:r>
          </a:p>
        </p:txBody>
      </p:sp>
      <p:sp>
        <p:nvSpPr>
          <p:cNvPr id="4" name="Slide Number Placeholder 3"/>
          <p:cNvSpPr>
            <a:spLocks noGrp="1"/>
          </p:cNvSpPr>
          <p:nvPr>
            <p:ph type="sldNum" sz="quarter" idx="10"/>
          </p:nvPr>
        </p:nvSpPr>
        <p:spPr/>
        <p:txBody>
          <a:bodyPr/>
          <a:lstStyle/>
          <a:p>
            <a:fld id="{B6677165-6062-4A59-8FC8-4D1C776D7CC1}" type="slidenum">
              <a:rPr lang="en-US" smtClean="0"/>
              <a:t>57</a:t>
            </a:fld>
            <a:endParaRPr lang="en-US"/>
          </a:p>
        </p:txBody>
      </p:sp>
    </p:spTree>
    <p:extLst>
      <p:ext uri="{BB962C8B-B14F-4D97-AF65-F5344CB8AC3E}">
        <p14:creationId xmlns:p14="http://schemas.microsoft.com/office/powerpoint/2010/main" val="217676501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go through comparative results, each column comes in one slide (example comparative study for unipolar scaled is in one slide) with one line for takeaway from results. So many graphs on one slide may confuse viewers.</a:t>
            </a:r>
          </a:p>
        </p:txBody>
      </p:sp>
      <p:sp>
        <p:nvSpPr>
          <p:cNvPr id="4" name="Slide Number Placeholder 3"/>
          <p:cNvSpPr>
            <a:spLocks noGrp="1"/>
          </p:cNvSpPr>
          <p:nvPr>
            <p:ph type="sldNum" sz="quarter" idx="10"/>
          </p:nvPr>
        </p:nvSpPr>
        <p:spPr/>
        <p:txBody>
          <a:bodyPr/>
          <a:lstStyle/>
          <a:p>
            <a:fld id="{B6677165-6062-4A59-8FC8-4D1C776D7CC1}" type="slidenum">
              <a:rPr lang="en-US" smtClean="0"/>
              <a:t>58</a:t>
            </a:fld>
            <a:endParaRPr lang="en-US"/>
          </a:p>
        </p:txBody>
      </p:sp>
    </p:spTree>
    <p:extLst>
      <p:ext uri="{BB962C8B-B14F-4D97-AF65-F5344CB8AC3E}">
        <p14:creationId xmlns:p14="http://schemas.microsoft.com/office/powerpoint/2010/main" val="4512976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59</a:t>
            </a:fld>
            <a:endParaRPr lang="en-US"/>
          </a:p>
        </p:txBody>
      </p:sp>
    </p:spTree>
    <p:extLst>
      <p:ext uri="{BB962C8B-B14F-4D97-AF65-F5344CB8AC3E}">
        <p14:creationId xmlns:p14="http://schemas.microsoft.com/office/powerpoint/2010/main" val="2643228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6</a:t>
            </a:fld>
            <a:endParaRPr lang="en-US"/>
          </a:p>
        </p:txBody>
      </p:sp>
    </p:spTree>
    <p:extLst>
      <p:ext uri="{BB962C8B-B14F-4D97-AF65-F5344CB8AC3E}">
        <p14:creationId xmlns:p14="http://schemas.microsoft.com/office/powerpoint/2010/main" val="60941001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Remove all equations</a:t>
            </a:r>
          </a:p>
          <a:p>
            <a:r>
              <a:rPr lang="en-US" dirty="0"/>
              <a:t>Add animations</a:t>
            </a:r>
          </a:p>
          <a:p>
            <a:r>
              <a:rPr lang="en-US" dirty="0"/>
              <a:t>Compare with </a:t>
            </a:r>
            <a:r>
              <a:rPr lang="en-US" dirty="0" err="1"/>
              <a:t>gaines</a:t>
            </a:r>
            <a:r>
              <a:rPr lang="en-US" dirty="0"/>
              <a:t> design for </a:t>
            </a:r>
            <a:r>
              <a:rPr lang="en-US" dirty="0" err="1"/>
              <a:t>uMUL</a:t>
            </a:r>
            <a:r>
              <a:rPr lang="en-US" dirty="0"/>
              <a:t> unipolar (add), and </a:t>
            </a:r>
            <a:r>
              <a:rPr lang="en-US" dirty="0" err="1"/>
              <a:t>uSADD</a:t>
            </a:r>
            <a:r>
              <a:rPr lang="en-US" dirty="0"/>
              <a:t> (mux)</a:t>
            </a:r>
          </a:p>
          <a:p>
            <a:endParaRPr lang="en-US" dirty="0"/>
          </a:p>
          <a:p>
            <a:r>
              <a:rPr lang="en-US" dirty="0"/>
              <a:t>You may get questions as to why higher energy costs for each case.</a:t>
            </a:r>
          </a:p>
        </p:txBody>
      </p:sp>
      <p:sp>
        <p:nvSpPr>
          <p:cNvPr id="4" name="Slide Number Placeholder 3"/>
          <p:cNvSpPr>
            <a:spLocks noGrp="1"/>
          </p:cNvSpPr>
          <p:nvPr>
            <p:ph type="sldNum" sz="quarter" idx="10"/>
          </p:nvPr>
        </p:nvSpPr>
        <p:spPr/>
        <p:txBody>
          <a:bodyPr/>
          <a:lstStyle/>
          <a:p>
            <a:fld id="{B6677165-6062-4A59-8FC8-4D1C776D7CC1}" type="slidenum">
              <a:rPr lang="en-US" smtClean="0"/>
              <a:t>60</a:t>
            </a:fld>
            <a:endParaRPr lang="en-US"/>
          </a:p>
        </p:txBody>
      </p:sp>
    </p:spTree>
    <p:extLst>
      <p:ext uri="{BB962C8B-B14F-4D97-AF65-F5344CB8AC3E}">
        <p14:creationId xmlns:p14="http://schemas.microsoft.com/office/powerpoint/2010/main" val="432346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Black box add, non scale is good</a:t>
            </a:r>
          </a:p>
          <a:p>
            <a:endParaRPr lang="en-US" dirty="0"/>
          </a:p>
          <a:p>
            <a:r>
              <a:rPr lang="en-US" dirty="0"/>
              <a:t>Highlighting the data encoding method: weighted or not</a:t>
            </a:r>
          </a:p>
          <a:p>
            <a:endParaRPr lang="en-US" dirty="0"/>
          </a:p>
          <a:p>
            <a:r>
              <a:rPr lang="en-US" dirty="0"/>
              <a:t>Remove </a:t>
            </a:r>
            <a:r>
              <a:rPr lang="en-US" dirty="0" err="1"/>
              <a:t>commers</a:t>
            </a:r>
            <a:r>
              <a:rPr lang="en-US" dirty="0"/>
              <a:t>, using space</a:t>
            </a:r>
          </a:p>
        </p:txBody>
      </p:sp>
      <p:sp>
        <p:nvSpPr>
          <p:cNvPr id="4" name="Slide Number Placeholder 3"/>
          <p:cNvSpPr>
            <a:spLocks noGrp="1"/>
          </p:cNvSpPr>
          <p:nvPr>
            <p:ph type="sldNum" sz="quarter" idx="10"/>
          </p:nvPr>
        </p:nvSpPr>
        <p:spPr/>
        <p:txBody>
          <a:bodyPr/>
          <a:lstStyle/>
          <a:p>
            <a:fld id="{B6677165-6062-4A59-8FC8-4D1C776D7CC1}" type="slidenum">
              <a:rPr lang="en-US" smtClean="0"/>
              <a:t>7</a:t>
            </a:fld>
            <a:endParaRPr lang="en-US"/>
          </a:p>
        </p:txBody>
      </p:sp>
    </p:spTree>
    <p:extLst>
      <p:ext uri="{BB962C8B-B14F-4D97-AF65-F5344CB8AC3E}">
        <p14:creationId xmlns:p14="http://schemas.microsoft.com/office/powerpoint/2010/main" val="16853025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Randomly determined with a </a:t>
            </a:r>
            <a:r>
              <a:rPr lang="en-US" dirty="0" err="1"/>
              <a:t>prob</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Make bit-level animation more </a:t>
            </a:r>
            <a:r>
              <a:rPr lang="en-US" dirty="0" err="1"/>
              <a:t>comphrehensive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8</a:t>
            </a:fld>
            <a:endParaRPr lang="en-US"/>
          </a:p>
        </p:txBody>
      </p:sp>
    </p:spTree>
    <p:extLst>
      <p:ext uri="{BB962C8B-B14F-4D97-AF65-F5344CB8AC3E}">
        <p14:creationId xmlns:p14="http://schemas.microsoft.com/office/powerpoint/2010/main" val="18240952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deterministicly</a:t>
            </a:r>
            <a:r>
              <a:rPr lang="en-US" dirty="0"/>
              <a:t> determined with a </a:t>
            </a:r>
            <a:r>
              <a:rPr lang="en-US" dirty="0" err="1"/>
              <a:t>prob</a:t>
            </a:r>
            <a:endParaRPr lang="en-US" dirty="0"/>
          </a:p>
          <a:p>
            <a:endParaRPr lang="en-US" dirty="0"/>
          </a:p>
          <a:p>
            <a:r>
              <a:rPr lang="en-US" dirty="0"/>
              <a:t>state that no coding will be mentioned till </a:t>
            </a:r>
            <a:r>
              <a:rPr lang="en-US" dirty="0" err="1"/>
              <a:t>eval</a:t>
            </a:r>
            <a:endParaRPr lang="en-US" dirty="0"/>
          </a:p>
          <a:p>
            <a:endParaRPr lang="en-US" dirty="0"/>
          </a:p>
        </p:txBody>
      </p:sp>
      <p:sp>
        <p:nvSpPr>
          <p:cNvPr id="4" name="Slide Number Placeholder 3"/>
          <p:cNvSpPr>
            <a:spLocks noGrp="1"/>
          </p:cNvSpPr>
          <p:nvPr>
            <p:ph type="sldNum" sz="quarter" idx="10"/>
          </p:nvPr>
        </p:nvSpPr>
        <p:spPr/>
        <p:txBody>
          <a:bodyPr/>
          <a:lstStyle/>
          <a:p>
            <a:fld id="{B6677165-6062-4A59-8FC8-4D1C776D7CC1}" type="slidenum">
              <a:rPr lang="en-US" smtClean="0"/>
              <a:t>9</a:t>
            </a:fld>
            <a:endParaRPr lang="en-US"/>
          </a:p>
        </p:txBody>
      </p:sp>
    </p:spTree>
    <p:extLst>
      <p:ext uri="{BB962C8B-B14F-4D97-AF65-F5344CB8AC3E}">
        <p14:creationId xmlns:p14="http://schemas.microsoft.com/office/powerpoint/2010/main" val="536442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FEDE6-9812-4AC3-BD03-1CBB75842F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6525243-4421-485C-B352-1B86C34CCC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20FD10-7DBD-4FA4-96A8-ECBEA491B6B6}"/>
              </a:ext>
            </a:extLst>
          </p:cNvPr>
          <p:cNvSpPr>
            <a:spLocks noGrp="1"/>
          </p:cNvSpPr>
          <p:nvPr>
            <p:ph type="dt" sz="half" idx="10"/>
          </p:nvPr>
        </p:nvSpPr>
        <p:spPr>
          <a:xfrm>
            <a:off x="4041648" y="6356348"/>
            <a:ext cx="2743200" cy="365125"/>
          </a:xfrm>
        </p:spPr>
        <p:txBody>
          <a:bodyPr/>
          <a:lstStyle/>
          <a:p>
            <a:fld id="{7C98D705-1E02-604A-8409-4D3ADEBED306}" type="datetime1">
              <a:rPr lang="en-US" smtClean="0"/>
              <a:t>6/21/20</a:t>
            </a:fld>
            <a:endParaRPr lang="en-US"/>
          </a:p>
        </p:txBody>
      </p:sp>
      <p:sp>
        <p:nvSpPr>
          <p:cNvPr id="5" name="Footer Placeholder 4">
            <a:extLst>
              <a:ext uri="{FF2B5EF4-FFF2-40B4-BE49-F238E27FC236}">
                <a16:creationId xmlns:a16="http://schemas.microsoft.com/office/drawing/2014/main" id="{9B5690F9-C6CF-419E-9948-11A7288E995F}"/>
              </a:ext>
            </a:extLst>
          </p:cNvPr>
          <p:cNvSpPr>
            <a:spLocks noGrp="1"/>
          </p:cNvSpPr>
          <p:nvPr>
            <p:ph type="ftr" sz="quarter" idx="11"/>
          </p:nvPr>
        </p:nvSpPr>
        <p:spPr>
          <a:xfrm>
            <a:off x="7239000" y="6356349"/>
            <a:ext cx="4114800" cy="365125"/>
          </a:xfrm>
        </p:spPr>
        <p:txBody>
          <a:bodyPr/>
          <a:lstStyle/>
          <a:p>
            <a:endParaRPr lang="en-US"/>
          </a:p>
        </p:txBody>
      </p:sp>
      <p:sp>
        <p:nvSpPr>
          <p:cNvPr id="6" name="Slide Number Placeholder 5">
            <a:extLst>
              <a:ext uri="{FF2B5EF4-FFF2-40B4-BE49-F238E27FC236}">
                <a16:creationId xmlns:a16="http://schemas.microsoft.com/office/drawing/2014/main" id="{ADC14700-6CB2-4457-BB8C-B900F8C69D31}"/>
              </a:ext>
            </a:extLst>
          </p:cNvPr>
          <p:cNvSpPr>
            <a:spLocks noGrp="1"/>
          </p:cNvSpPr>
          <p:nvPr>
            <p:ph type="sldNum" sz="quarter" idx="12"/>
          </p:nvPr>
        </p:nvSpPr>
        <p:spPr>
          <a:xfrm>
            <a:off x="841248" y="6356348"/>
            <a:ext cx="2743200" cy="365125"/>
          </a:xfrm>
        </p:spPr>
        <p:txBody>
          <a:bodyPr/>
          <a:lstStyle/>
          <a:p>
            <a:fld id="{4F7438A6-0198-432F-A95A-B1275C4B1DD2}" type="slidenum">
              <a:rPr lang="en-US" smtClean="0"/>
              <a:t>‹#›</a:t>
            </a:fld>
            <a:endParaRPr lang="en-US"/>
          </a:p>
        </p:txBody>
      </p:sp>
    </p:spTree>
    <p:extLst>
      <p:ext uri="{BB962C8B-B14F-4D97-AF65-F5344CB8AC3E}">
        <p14:creationId xmlns:p14="http://schemas.microsoft.com/office/powerpoint/2010/main" val="704326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73756-AF8E-48DA-9487-1C8436E469B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124C65-51A4-425A-A0D7-B223DB5C7F7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DC3D7D-897E-46F7-B61A-B8611506D5BD}"/>
              </a:ext>
            </a:extLst>
          </p:cNvPr>
          <p:cNvSpPr>
            <a:spLocks noGrp="1"/>
          </p:cNvSpPr>
          <p:nvPr>
            <p:ph type="dt" sz="half" idx="10"/>
          </p:nvPr>
        </p:nvSpPr>
        <p:spPr/>
        <p:txBody>
          <a:bodyPr/>
          <a:lstStyle/>
          <a:p>
            <a:fld id="{99495CE4-3C56-3949-9627-7592AF2509A7}" type="datetime1">
              <a:rPr lang="en-US" smtClean="0"/>
              <a:t>6/21/20</a:t>
            </a:fld>
            <a:endParaRPr lang="en-US"/>
          </a:p>
        </p:txBody>
      </p:sp>
      <p:sp>
        <p:nvSpPr>
          <p:cNvPr id="5" name="Footer Placeholder 4">
            <a:extLst>
              <a:ext uri="{FF2B5EF4-FFF2-40B4-BE49-F238E27FC236}">
                <a16:creationId xmlns:a16="http://schemas.microsoft.com/office/drawing/2014/main" id="{ADC69827-2E44-4CF2-AFC6-B5444B5C11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81C0E4-450B-401B-9A9B-CF216972DC8A}"/>
              </a:ext>
            </a:extLst>
          </p:cNvPr>
          <p:cNvSpPr>
            <a:spLocks noGrp="1"/>
          </p:cNvSpPr>
          <p:nvPr>
            <p:ph type="sldNum" sz="quarter" idx="12"/>
          </p:nvPr>
        </p:nvSpPr>
        <p:spPr/>
        <p:txBody>
          <a:bodyPr/>
          <a:lstStyle/>
          <a:p>
            <a:fld id="{4F7438A6-0198-432F-A95A-B1275C4B1DD2}" type="slidenum">
              <a:rPr lang="en-US" smtClean="0"/>
              <a:t>‹#›</a:t>
            </a:fld>
            <a:endParaRPr lang="en-US"/>
          </a:p>
        </p:txBody>
      </p:sp>
    </p:spTree>
    <p:extLst>
      <p:ext uri="{BB962C8B-B14F-4D97-AF65-F5344CB8AC3E}">
        <p14:creationId xmlns:p14="http://schemas.microsoft.com/office/powerpoint/2010/main" val="212780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0E388F-7702-4CBD-9A32-213BC52424F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3CB4B1-3D1C-4703-BDF8-5C67B001E6F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5E6F5E-E4A2-4570-BCD2-3F11396C8118}"/>
              </a:ext>
            </a:extLst>
          </p:cNvPr>
          <p:cNvSpPr>
            <a:spLocks noGrp="1"/>
          </p:cNvSpPr>
          <p:nvPr>
            <p:ph type="dt" sz="half" idx="10"/>
          </p:nvPr>
        </p:nvSpPr>
        <p:spPr/>
        <p:txBody>
          <a:bodyPr/>
          <a:lstStyle/>
          <a:p>
            <a:fld id="{199D98FA-2F89-6D40-98F1-D947AF20CD6C}" type="datetime1">
              <a:rPr lang="en-US" smtClean="0"/>
              <a:t>6/21/20</a:t>
            </a:fld>
            <a:endParaRPr lang="en-US"/>
          </a:p>
        </p:txBody>
      </p:sp>
      <p:sp>
        <p:nvSpPr>
          <p:cNvPr id="5" name="Footer Placeholder 4">
            <a:extLst>
              <a:ext uri="{FF2B5EF4-FFF2-40B4-BE49-F238E27FC236}">
                <a16:creationId xmlns:a16="http://schemas.microsoft.com/office/drawing/2014/main" id="{D59E0D3C-3282-4B91-990E-D79B499043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FA9CD2-DC95-4B2D-8CF4-F694574462E8}"/>
              </a:ext>
            </a:extLst>
          </p:cNvPr>
          <p:cNvSpPr>
            <a:spLocks noGrp="1"/>
          </p:cNvSpPr>
          <p:nvPr>
            <p:ph type="sldNum" sz="quarter" idx="12"/>
          </p:nvPr>
        </p:nvSpPr>
        <p:spPr/>
        <p:txBody>
          <a:bodyPr/>
          <a:lstStyle/>
          <a:p>
            <a:fld id="{4F7438A6-0198-432F-A95A-B1275C4B1DD2}" type="slidenum">
              <a:rPr lang="en-US" smtClean="0"/>
              <a:t>‹#›</a:t>
            </a:fld>
            <a:endParaRPr lang="en-US"/>
          </a:p>
        </p:txBody>
      </p:sp>
    </p:spTree>
    <p:extLst>
      <p:ext uri="{BB962C8B-B14F-4D97-AF65-F5344CB8AC3E}">
        <p14:creationId xmlns:p14="http://schemas.microsoft.com/office/powerpoint/2010/main" val="2285051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F3E74-B669-4CF2-A351-13D3A4169A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E5B6EA-1C04-4D0B-ABBF-ED13F6439AE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530C24-A305-4CD4-83B3-2BB4AA21DCBA}"/>
              </a:ext>
            </a:extLst>
          </p:cNvPr>
          <p:cNvSpPr>
            <a:spLocks noGrp="1"/>
          </p:cNvSpPr>
          <p:nvPr>
            <p:ph type="dt" sz="half" idx="10"/>
          </p:nvPr>
        </p:nvSpPr>
        <p:spPr/>
        <p:txBody>
          <a:bodyPr/>
          <a:lstStyle/>
          <a:p>
            <a:fld id="{F76C5958-3869-CD44-9C15-AEB79417C62D}" type="datetime1">
              <a:rPr lang="en-US" smtClean="0"/>
              <a:t>6/21/20</a:t>
            </a:fld>
            <a:endParaRPr lang="en-US"/>
          </a:p>
        </p:txBody>
      </p:sp>
      <p:sp>
        <p:nvSpPr>
          <p:cNvPr id="5" name="Footer Placeholder 4">
            <a:extLst>
              <a:ext uri="{FF2B5EF4-FFF2-40B4-BE49-F238E27FC236}">
                <a16:creationId xmlns:a16="http://schemas.microsoft.com/office/drawing/2014/main" id="{49AFF5B8-837F-4A80-97DE-C2E7FA181D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9CD379-E9C2-4AF6-8E7C-F3E4F5722212}"/>
              </a:ext>
            </a:extLst>
          </p:cNvPr>
          <p:cNvSpPr>
            <a:spLocks noGrp="1"/>
          </p:cNvSpPr>
          <p:nvPr>
            <p:ph type="sldNum" sz="quarter" idx="12"/>
          </p:nvPr>
        </p:nvSpPr>
        <p:spPr/>
        <p:txBody>
          <a:bodyPr/>
          <a:lstStyle/>
          <a:p>
            <a:fld id="{4F7438A6-0198-432F-A95A-B1275C4B1DD2}" type="slidenum">
              <a:rPr lang="en-US" smtClean="0"/>
              <a:t>‹#›</a:t>
            </a:fld>
            <a:endParaRPr lang="en-US"/>
          </a:p>
        </p:txBody>
      </p:sp>
    </p:spTree>
    <p:extLst>
      <p:ext uri="{BB962C8B-B14F-4D97-AF65-F5344CB8AC3E}">
        <p14:creationId xmlns:p14="http://schemas.microsoft.com/office/powerpoint/2010/main" val="3974184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3439F-2C94-437F-B434-272111E06B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47B7451-F940-4C7C-B660-E6C92A1C6B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42782DD-300B-4DCE-86EE-3350DFE073FA}"/>
              </a:ext>
            </a:extLst>
          </p:cNvPr>
          <p:cNvSpPr>
            <a:spLocks noGrp="1"/>
          </p:cNvSpPr>
          <p:nvPr>
            <p:ph type="dt" sz="half" idx="10"/>
          </p:nvPr>
        </p:nvSpPr>
        <p:spPr/>
        <p:txBody>
          <a:bodyPr/>
          <a:lstStyle/>
          <a:p>
            <a:fld id="{A42E854D-1592-B641-9A5F-672960F3452C}" type="datetime1">
              <a:rPr lang="en-US" smtClean="0"/>
              <a:t>6/21/20</a:t>
            </a:fld>
            <a:endParaRPr lang="en-US"/>
          </a:p>
        </p:txBody>
      </p:sp>
      <p:sp>
        <p:nvSpPr>
          <p:cNvPr id="5" name="Footer Placeholder 4">
            <a:extLst>
              <a:ext uri="{FF2B5EF4-FFF2-40B4-BE49-F238E27FC236}">
                <a16:creationId xmlns:a16="http://schemas.microsoft.com/office/drawing/2014/main" id="{F31C76D1-FB66-43FE-BAE0-188F92D1B6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C24164-2EB5-48C6-8A61-CD9E31AF2528}"/>
              </a:ext>
            </a:extLst>
          </p:cNvPr>
          <p:cNvSpPr>
            <a:spLocks noGrp="1"/>
          </p:cNvSpPr>
          <p:nvPr>
            <p:ph type="sldNum" sz="quarter" idx="12"/>
          </p:nvPr>
        </p:nvSpPr>
        <p:spPr/>
        <p:txBody>
          <a:bodyPr/>
          <a:lstStyle/>
          <a:p>
            <a:fld id="{4F7438A6-0198-432F-A95A-B1275C4B1DD2}" type="slidenum">
              <a:rPr lang="en-US" smtClean="0"/>
              <a:t>‹#›</a:t>
            </a:fld>
            <a:endParaRPr lang="en-US"/>
          </a:p>
        </p:txBody>
      </p:sp>
    </p:spTree>
    <p:extLst>
      <p:ext uri="{BB962C8B-B14F-4D97-AF65-F5344CB8AC3E}">
        <p14:creationId xmlns:p14="http://schemas.microsoft.com/office/powerpoint/2010/main" val="18827046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DE4D4-57B9-4983-8F8E-E069792637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C88D0B-079B-4E24-AE87-EBCC614EF49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FAAF671-0FFF-4F32-A6F5-85AD3C2AAB2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C57A554-EB17-4E2F-B452-73B450BC52D4}"/>
              </a:ext>
            </a:extLst>
          </p:cNvPr>
          <p:cNvSpPr>
            <a:spLocks noGrp="1"/>
          </p:cNvSpPr>
          <p:nvPr>
            <p:ph type="dt" sz="half" idx="10"/>
          </p:nvPr>
        </p:nvSpPr>
        <p:spPr/>
        <p:txBody>
          <a:bodyPr/>
          <a:lstStyle/>
          <a:p>
            <a:fld id="{0ED34080-6FE2-BB4D-8C6B-312DE571920E}" type="datetime1">
              <a:rPr lang="en-US" smtClean="0"/>
              <a:t>6/21/20</a:t>
            </a:fld>
            <a:endParaRPr lang="en-US"/>
          </a:p>
        </p:txBody>
      </p:sp>
      <p:sp>
        <p:nvSpPr>
          <p:cNvPr id="6" name="Footer Placeholder 5">
            <a:extLst>
              <a:ext uri="{FF2B5EF4-FFF2-40B4-BE49-F238E27FC236}">
                <a16:creationId xmlns:a16="http://schemas.microsoft.com/office/drawing/2014/main" id="{F00D85E1-8769-43C9-AADA-448C127BAC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85CA18-CF4D-4BB1-8259-49885A29CF94}"/>
              </a:ext>
            </a:extLst>
          </p:cNvPr>
          <p:cNvSpPr>
            <a:spLocks noGrp="1"/>
          </p:cNvSpPr>
          <p:nvPr>
            <p:ph type="sldNum" sz="quarter" idx="12"/>
          </p:nvPr>
        </p:nvSpPr>
        <p:spPr/>
        <p:txBody>
          <a:bodyPr/>
          <a:lstStyle/>
          <a:p>
            <a:fld id="{4F7438A6-0198-432F-A95A-B1275C4B1DD2}" type="slidenum">
              <a:rPr lang="en-US" smtClean="0"/>
              <a:t>‹#›</a:t>
            </a:fld>
            <a:endParaRPr lang="en-US"/>
          </a:p>
        </p:txBody>
      </p:sp>
    </p:spTree>
    <p:extLst>
      <p:ext uri="{BB962C8B-B14F-4D97-AF65-F5344CB8AC3E}">
        <p14:creationId xmlns:p14="http://schemas.microsoft.com/office/powerpoint/2010/main" val="3818484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A5B2F-3B53-4101-9970-016FD619291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4F101C0-0F07-4BCF-918F-530F240B6E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F4DF019-3C98-4FD4-8021-3B5130557A0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1435E4-BAE9-4947-8D64-8BB3E93885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A450E33-75C2-46AF-8A4A-6A8B8707F95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4D85555-C24F-4138-9B18-9C3E55F5C795}"/>
              </a:ext>
            </a:extLst>
          </p:cNvPr>
          <p:cNvSpPr>
            <a:spLocks noGrp="1"/>
          </p:cNvSpPr>
          <p:nvPr>
            <p:ph type="dt" sz="half" idx="10"/>
          </p:nvPr>
        </p:nvSpPr>
        <p:spPr/>
        <p:txBody>
          <a:bodyPr/>
          <a:lstStyle/>
          <a:p>
            <a:fld id="{32D769E3-55EC-F042-9A56-E21FFF937CF4}" type="datetime1">
              <a:rPr lang="en-US" smtClean="0"/>
              <a:t>6/21/20</a:t>
            </a:fld>
            <a:endParaRPr lang="en-US"/>
          </a:p>
        </p:txBody>
      </p:sp>
      <p:sp>
        <p:nvSpPr>
          <p:cNvPr id="8" name="Footer Placeholder 7">
            <a:extLst>
              <a:ext uri="{FF2B5EF4-FFF2-40B4-BE49-F238E27FC236}">
                <a16:creationId xmlns:a16="http://schemas.microsoft.com/office/drawing/2014/main" id="{AD279F25-AF27-4F3C-87EC-477556D8E1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586AF0-EA49-4732-ACF1-B1CFF18FD3F7}"/>
              </a:ext>
            </a:extLst>
          </p:cNvPr>
          <p:cNvSpPr>
            <a:spLocks noGrp="1"/>
          </p:cNvSpPr>
          <p:nvPr>
            <p:ph type="sldNum" sz="quarter" idx="12"/>
          </p:nvPr>
        </p:nvSpPr>
        <p:spPr/>
        <p:txBody>
          <a:bodyPr/>
          <a:lstStyle/>
          <a:p>
            <a:fld id="{4F7438A6-0198-432F-A95A-B1275C4B1DD2}" type="slidenum">
              <a:rPr lang="en-US" smtClean="0"/>
              <a:t>‹#›</a:t>
            </a:fld>
            <a:endParaRPr lang="en-US"/>
          </a:p>
        </p:txBody>
      </p:sp>
    </p:spTree>
    <p:extLst>
      <p:ext uri="{BB962C8B-B14F-4D97-AF65-F5344CB8AC3E}">
        <p14:creationId xmlns:p14="http://schemas.microsoft.com/office/powerpoint/2010/main" val="3784171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A4AE3-5D6C-4025-888D-8E8EBA4D6A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D72F4F-99C6-442E-840F-1816E4C68D81}"/>
              </a:ext>
            </a:extLst>
          </p:cNvPr>
          <p:cNvSpPr>
            <a:spLocks noGrp="1"/>
          </p:cNvSpPr>
          <p:nvPr>
            <p:ph type="dt" sz="half" idx="10"/>
          </p:nvPr>
        </p:nvSpPr>
        <p:spPr/>
        <p:txBody>
          <a:bodyPr/>
          <a:lstStyle/>
          <a:p>
            <a:fld id="{91A18123-A22C-9340-84C3-126D8D84A30B}" type="datetime1">
              <a:rPr lang="en-US" smtClean="0"/>
              <a:t>6/21/20</a:t>
            </a:fld>
            <a:endParaRPr lang="en-US"/>
          </a:p>
        </p:txBody>
      </p:sp>
      <p:sp>
        <p:nvSpPr>
          <p:cNvPr id="4" name="Footer Placeholder 3">
            <a:extLst>
              <a:ext uri="{FF2B5EF4-FFF2-40B4-BE49-F238E27FC236}">
                <a16:creationId xmlns:a16="http://schemas.microsoft.com/office/drawing/2014/main" id="{8387F602-F5C3-4997-9D02-A8A22A03523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138C892-F745-4DF2-BB5F-F3F974742E1D}"/>
              </a:ext>
            </a:extLst>
          </p:cNvPr>
          <p:cNvSpPr>
            <a:spLocks noGrp="1"/>
          </p:cNvSpPr>
          <p:nvPr>
            <p:ph type="sldNum" sz="quarter" idx="12"/>
          </p:nvPr>
        </p:nvSpPr>
        <p:spPr/>
        <p:txBody>
          <a:bodyPr/>
          <a:lstStyle/>
          <a:p>
            <a:fld id="{4F7438A6-0198-432F-A95A-B1275C4B1DD2}" type="slidenum">
              <a:rPr lang="en-US" smtClean="0"/>
              <a:t>‹#›</a:t>
            </a:fld>
            <a:endParaRPr lang="en-US"/>
          </a:p>
        </p:txBody>
      </p:sp>
    </p:spTree>
    <p:extLst>
      <p:ext uri="{BB962C8B-B14F-4D97-AF65-F5344CB8AC3E}">
        <p14:creationId xmlns:p14="http://schemas.microsoft.com/office/powerpoint/2010/main" val="2345235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39A687-E29B-4563-9729-3364DB9A6D1F}"/>
              </a:ext>
            </a:extLst>
          </p:cNvPr>
          <p:cNvSpPr>
            <a:spLocks noGrp="1"/>
          </p:cNvSpPr>
          <p:nvPr>
            <p:ph type="dt" sz="half" idx="10"/>
          </p:nvPr>
        </p:nvSpPr>
        <p:spPr/>
        <p:txBody>
          <a:bodyPr/>
          <a:lstStyle/>
          <a:p>
            <a:fld id="{47854144-2C5F-DA43-86B1-20F5C4EA7A78}" type="datetime1">
              <a:rPr lang="en-US" smtClean="0"/>
              <a:t>6/21/20</a:t>
            </a:fld>
            <a:endParaRPr lang="en-US"/>
          </a:p>
        </p:txBody>
      </p:sp>
      <p:sp>
        <p:nvSpPr>
          <p:cNvPr id="3" name="Footer Placeholder 2">
            <a:extLst>
              <a:ext uri="{FF2B5EF4-FFF2-40B4-BE49-F238E27FC236}">
                <a16:creationId xmlns:a16="http://schemas.microsoft.com/office/drawing/2014/main" id="{EDE3E439-0384-4556-BF11-7C7786BC18E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7126F6-B072-4A27-96D3-43E656EA5D82}"/>
              </a:ext>
            </a:extLst>
          </p:cNvPr>
          <p:cNvSpPr>
            <a:spLocks noGrp="1"/>
          </p:cNvSpPr>
          <p:nvPr>
            <p:ph type="sldNum" sz="quarter" idx="12"/>
          </p:nvPr>
        </p:nvSpPr>
        <p:spPr/>
        <p:txBody>
          <a:bodyPr/>
          <a:lstStyle/>
          <a:p>
            <a:fld id="{4F7438A6-0198-432F-A95A-B1275C4B1DD2}" type="slidenum">
              <a:rPr lang="en-US" smtClean="0"/>
              <a:t>‹#›</a:t>
            </a:fld>
            <a:endParaRPr lang="en-US"/>
          </a:p>
        </p:txBody>
      </p:sp>
    </p:spTree>
    <p:extLst>
      <p:ext uri="{BB962C8B-B14F-4D97-AF65-F5344CB8AC3E}">
        <p14:creationId xmlns:p14="http://schemas.microsoft.com/office/powerpoint/2010/main" val="32123495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EB57F-3362-476F-ADED-714C18CFAF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AAE8E2-9A2F-41EA-AF4B-180C96733A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4274466-890F-4E7A-846A-4B5968F1A3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1602FD4-E19A-48B3-B86D-BE886F492208}"/>
              </a:ext>
            </a:extLst>
          </p:cNvPr>
          <p:cNvSpPr>
            <a:spLocks noGrp="1"/>
          </p:cNvSpPr>
          <p:nvPr>
            <p:ph type="dt" sz="half" idx="10"/>
          </p:nvPr>
        </p:nvSpPr>
        <p:spPr/>
        <p:txBody>
          <a:bodyPr/>
          <a:lstStyle/>
          <a:p>
            <a:fld id="{15FD3D98-4176-384C-85DD-032847EE1B45}" type="datetime1">
              <a:rPr lang="en-US" smtClean="0"/>
              <a:t>6/21/20</a:t>
            </a:fld>
            <a:endParaRPr lang="en-US"/>
          </a:p>
        </p:txBody>
      </p:sp>
      <p:sp>
        <p:nvSpPr>
          <p:cNvPr id="6" name="Footer Placeholder 5">
            <a:extLst>
              <a:ext uri="{FF2B5EF4-FFF2-40B4-BE49-F238E27FC236}">
                <a16:creationId xmlns:a16="http://schemas.microsoft.com/office/drawing/2014/main" id="{068DA9AC-73EA-417A-A13B-C354BC37DF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08A781-1DC3-4E8F-86DB-2F5E8022848C}"/>
              </a:ext>
            </a:extLst>
          </p:cNvPr>
          <p:cNvSpPr>
            <a:spLocks noGrp="1"/>
          </p:cNvSpPr>
          <p:nvPr>
            <p:ph type="sldNum" sz="quarter" idx="12"/>
          </p:nvPr>
        </p:nvSpPr>
        <p:spPr/>
        <p:txBody>
          <a:bodyPr/>
          <a:lstStyle/>
          <a:p>
            <a:fld id="{4F7438A6-0198-432F-A95A-B1275C4B1DD2}" type="slidenum">
              <a:rPr lang="en-US" smtClean="0"/>
              <a:t>‹#›</a:t>
            </a:fld>
            <a:endParaRPr lang="en-US"/>
          </a:p>
        </p:txBody>
      </p:sp>
    </p:spTree>
    <p:extLst>
      <p:ext uri="{BB962C8B-B14F-4D97-AF65-F5344CB8AC3E}">
        <p14:creationId xmlns:p14="http://schemas.microsoft.com/office/powerpoint/2010/main" val="357049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65837-ABC9-4936-A4E5-D162E086AA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D82AFD5-E74A-483F-B737-2EB29ABE7A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A9B52CC-A3EB-4B11-954E-2DD73ABC41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64F6740-BAE6-45DF-AAC1-4B869F8A8F28}"/>
              </a:ext>
            </a:extLst>
          </p:cNvPr>
          <p:cNvSpPr>
            <a:spLocks noGrp="1"/>
          </p:cNvSpPr>
          <p:nvPr>
            <p:ph type="dt" sz="half" idx="10"/>
          </p:nvPr>
        </p:nvSpPr>
        <p:spPr/>
        <p:txBody>
          <a:bodyPr/>
          <a:lstStyle/>
          <a:p>
            <a:fld id="{BA1A5B4A-E6CA-5E46-93BE-650C1D9B16B6}" type="datetime1">
              <a:rPr lang="en-US" smtClean="0"/>
              <a:t>6/21/20</a:t>
            </a:fld>
            <a:endParaRPr lang="en-US"/>
          </a:p>
        </p:txBody>
      </p:sp>
      <p:sp>
        <p:nvSpPr>
          <p:cNvPr id="6" name="Footer Placeholder 5">
            <a:extLst>
              <a:ext uri="{FF2B5EF4-FFF2-40B4-BE49-F238E27FC236}">
                <a16:creationId xmlns:a16="http://schemas.microsoft.com/office/drawing/2014/main" id="{C5502F19-C0C6-4294-8024-4ED209FB95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46F3D2-0E6D-4F4D-91AF-1DCBD0B6E7FB}"/>
              </a:ext>
            </a:extLst>
          </p:cNvPr>
          <p:cNvSpPr>
            <a:spLocks noGrp="1"/>
          </p:cNvSpPr>
          <p:nvPr>
            <p:ph type="sldNum" sz="quarter" idx="12"/>
          </p:nvPr>
        </p:nvSpPr>
        <p:spPr/>
        <p:txBody>
          <a:bodyPr/>
          <a:lstStyle/>
          <a:p>
            <a:fld id="{4F7438A6-0198-432F-A95A-B1275C4B1DD2}" type="slidenum">
              <a:rPr lang="en-US" smtClean="0"/>
              <a:t>‹#›</a:t>
            </a:fld>
            <a:endParaRPr lang="en-US"/>
          </a:p>
        </p:txBody>
      </p:sp>
    </p:spTree>
    <p:extLst>
      <p:ext uri="{BB962C8B-B14F-4D97-AF65-F5344CB8AC3E}">
        <p14:creationId xmlns:p14="http://schemas.microsoft.com/office/powerpoint/2010/main" val="2065633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954C86-B408-4C7A-B556-A740143363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641DEB0-BF07-436C-A5BD-68968F072B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3A7A32-C509-4DDD-BE6D-F7583861596A}"/>
              </a:ext>
            </a:extLst>
          </p:cNvPr>
          <p:cNvSpPr>
            <a:spLocks noGrp="1"/>
          </p:cNvSpPr>
          <p:nvPr>
            <p:ph type="dt" sz="half" idx="2"/>
          </p:nvPr>
        </p:nvSpPr>
        <p:spPr>
          <a:xfrm>
            <a:off x="4038600" y="635634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3AADE5-41E8-A04E-930C-5A84D2275C93}" type="datetime1">
              <a:rPr lang="en-US" smtClean="0"/>
              <a:t>6/21/20</a:t>
            </a:fld>
            <a:endParaRPr lang="en-US"/>
          </a:p>
        </p:txBody>
      </p:sp>
      <p:sp>
        <p:nvSpPr>
          <p:cNvPr id="5" name="Footer Placeholder 4">
            <a:extLst>
              <a:ext uri="{FF2B5EF4-FFF2-40B4-BE49-F238E27FC236}">
                <a16:creationId xmlns:a16="http://schemas.microsoft.com/office/drawing/2014/main" id="{C89726AD-737D-4E9B-B4B1-5193F3E84DAB}"/>
              </a:ext>
            </a:extLst>
          </p:cNvPr>
          <p:cNvSpPr>
            <a:spLocks noGrp="1"/>
          </p:cNvSpPr>
          <p:nvPr>
            <p:ph type="ftr" sz="quarter" idx="3"/>
          </p:nvPr>
        </p:nvSpPr>
        <p:spPr>
          <a:xfrm>
            <a:off x="7239000" y="635634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82B48870-9FDE-4AE0-B5AB-FE2BA94D88BA}"/>
              </a:ext>
            </a:extLst>
          </p:cNvPr>
          <p:cNvSpPr>
            <a:spLocks noGrp="1"/>
          </p:cNvSpPr>
          <p:nvPr>
            <p:ph type="sldNum" sz="quarter" idx="4"/>
          </p:nvPr>
        </p:nvSpPr>
        <p:spPr>
          <a:xfrm>
            <a:off x="838200" y="635634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7438A6-0198-432F-A95A-B1275C4B1DD2}" type="slidenum">
              <a:rPr lang="en-US" smtClean="0"/>
              <a:pPr/>
              <a:t>‹#›</a:t>
            </a:fld>
            <a:endParaRPr lang="en-US" dirty="0"/>
          </a:p>
        </p:txBody>
      </p:sp>
      <p:pic>
        <p:nvPicPr>
          <p:cNvPr id="9" name="Picture 8">
            <a:extLst>
              <a:ext uri="{FF2B5EF4-FFF2-40B4-BE49-F238E27FC236}">
                <a16:creationId xmlns:a16="http://schemas.microsoft.com/office/drawing/2014/main" id="{8DB3574A-D243-204E-BB47-454E5E7E4F19}"/>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9473628" y="6033609"/>
            <a:ext cx="2815942" cy="885010"/>
          </a:xfrm>
          <a:prstGeom prst="rect">
            <a:avLst/>
          </a:prstGeom>
        </p:spPr>
      </p:pic>
    </p:spTree>
    <p:extLst>
      <p:ext uri="{BB962C8B-B14F-4D97-AF65-F5344CB8AC3E}">
        <p14:creationId xmlns:p14="http://schemas.microsoft.com/office/powerpoint/2010/main" val="303775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chart" Target="../charts/char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11.png"/></Relationships>
</file>

<file path=ppt/slides/_rels/slide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5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82565CA-5194-42ED-A8DD-A952787B1A80}"/>
              </a:ext>
            </a:extLst>
          </p:cNvPr>
          <p:cNvSpPr/>
          <p:nvPr/>
        </p:nvSpPr>
        <p:spPr>
          <a:xfrm>
            <a:off x="0" y="1664664"/>
            <a:ext cx="12192000" cy="182880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err="1"/>
              <a:t>uGEMM</a:t>
            </a:r>
            <a:r>
              <a:rPr lang="en-US" sz="4400" b="1" dirty="0"/>
              <a:t>: </a:t>
            </a:r>
            <a:r>
              <a:rPr lang="en-US" sz="4400" b="1" u="sng" dirty="0"/>
              <a:t>U</a:t>
            </a:r>
            <a:r>
              <a:rPr lang="en-US" sz="4400" b="1" dirty="0"/>
              <a:t>nary Computing Architecture </a:t>
            </a:r>
          </a:p>
          <a:p>
            <a:pPr algn="ctr"/>
            <a:r>
              <a:rPr lang="en-US" sz="4400" b="1" dirty="0"/>
              <a:t>for </a:t>
            </a:r>
            <a:r>
              <a:rPr lang="en-US" sz="4400" b="1" u="sng" dirty="0"/>
              <a:t>GEMM</a:t>
            </a:r>
            <a:r>
              <a:rPr lang="en-US" sz="4400" b="1" dirty="0"/>
              <a:t> Applications</a:t>
            </a:r>
          </a:p>
        </p:txBody>
      </p:sp>
      <p:sp>
        <p:nvSpPr>
          <p:cNvPr id="4" name="TextBox 3">
            <a:extLst>
              <a:ext uri="{FF2B5EF4-FFF2-40B4-BE49-F238E27FC236}">
                <a16:creationId xmlns:a16="http://schemas.microsoft.com/office/drawing/2014/main" id="{55FA3C82-58A3-4994-81DD-0FA1BD694063}"/>
              </a:ext>
            </a:extLst>
          </p:cNvPr>
          <p:cNvSpPr txBox="1"/>
          <p:nvPr/>
        </p:nvSpPr>
        <p:spPr>
          <a:xfrm>
            <a:off x="1448602" y="4013824"/>
            <a:ext cx="9294795" cy="1077218"/>
          </a:xfrm>
          <a:prstGeom prst="rect">
            <a:avLst/>
          </a:prstGeom>
          <a:noFill/>
        </p:spPr>
        <p:txBody>
          <a:bodyPr wrap="square" rtlCol="0">
            <a:spAutoFit/>
          </a:bodyPr>
          <a:lstStyle/>
          <a:p>
            <a:pPr algn="ctr"/>
            <a:r>
              <a:rPr lang="en-US" sz="3200" u="sng" dirty="0"/>
              <a:t>Di Wu</a:t>
            </a:r>
            <a:r>
              <a:rPr lang="en-US" sz="3200" dirty="0"/>
              <a:t>, </a:t>
            </a:r>
            <a:r>
              <a:rPr lang="en-US" sz="3200" dirty="0" err="1"/>
              <a:t>Jingjie</a:t>
            </a:r>
            <a:r>
              <a:rPr lang="en-US" sz="3200" dirty="0"/>
              <a:t> Li, </a:t>
            </a:r>
            <a:r>
              <a:rPr lang="en-US" sz="3200" dirty="0" err="1"/>
              <a:t>Ruokai</a:t>
            </a:r>
            <a:r>
              <a:rPr lang="en-US" sz="3200" dirty="0"/>
              <a:t> Yin, </a:t>
            </a:r>
            <a:r>
              <a:rPr lang="en-US" sz="3200" dirty="0" err="1"/>
              <a:t>Hsuan</a:t>
            </a:r>
            <a:r>
              <a:rPr lang="en-US" sz="3200" dirty="0"/>
              <a:t> Hsiao (University of Toronto), </a:t>
            </a:r>
            <a:r>
              <a:rPr lang="en-US" sz="3200" dirty="0" err="1"/>
              <a:t>Younghyun</a:t>
            </a:r>
            <a:r>
              <a:rPr lang="en-US" sz="3200" dirty="0"/>
              <a:t> Kim and Joshua San Miguel</a:t>
            </a:r>
          </a:p>
        </p:txBody>
      </p:sp>
    </p:spTree>
    <p:extLst>
      <p:ext uri="{BB962C8B-B14F-4D97-AF65-F5344CB8AC3E}">
        <p14:creationId xmlns:p14="http://schemas.microsoft.com/office/powerpoint/2010/main" val="3685554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Unary computing data – bit stream</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10</a:t>
            </a:fld>
            <a:endParaRPr lang="en-US" dirty="0"/>
          </a:p>
        </p:txBody>
      </p:sp>
      <p:sp>
        <p:nvSpPr>
          <p:cNvPr id="31" name="Rectangle 30">
            <a:extLst>
              <a:ext uri="{FF2B5EF4-FFF2-40B4-BE49-F238E27FC236}">
                <a16:creationId xmlns:a16="http://schemas.microsoft.com/office/drawing/2014/main" id="{E50B40A7-8E41-C842-9B47-B37228023251}"/>
              </a:ext>
            </a:extLst>
          </p:cNvPr>
          <p:cNvSpPr/>
          <p:nvPr/>
        </p:nvSpPr>
        <p:spPr>
          <a:xfrm>
            <a:off x="8369583" y="3426595"/>
            <a:ext cx="1771126" cy="276999"/>
          </a:xfrm>
          <a:prstGeom prst="rect">
            <a:avLst/>
          </a:prstGeom>
        </p:spPr>
        <p:txBody>
          <a:bodyPr wrap="none" lIns="0" tIns="0" rIns="0" bIns="0">
            <a:spAutoFit/>
          </a:bodyPr>
          <a:lstStyle/>
          <a:p>
            <a:r>
              <a:rPr lang="en-US" dirty="0">
                <a:solidFill>
                  <a:srgbClr val="FF0000"/>
                </a:solidFill>
              </a:rPr>
              <a:t>Unipolar </a:t>
            </a:r>
            <a:r>
              <a:rPr lang="en-US" dirty="0"/>
              <a:t>value=0.5</a:t>
            </a:r>
          </a:p>
        </p:txBody>
      </p:sp>
      <p:graphicFrame>
        <p:nvGraphicFramePr>
          <p:cNvPr id="39" name="Table 38">
            <a:extLst>
              <a:ext uri="{FF2B5EF4-FFF2-40B4-BE49-F238E27FC236}">
                <a16:creationId xmlns:a16="http://schemas.microsoft.com/office/drawing/2014/main" id="{D4B9611A-F7CF-FD4E-AD6A-E88425E02650}"/>
              </a:ext>
            </a:extLst>
          </p:cNvPr>
          <p:cNvGraphicFramePr>
            <a:graphicFrameLocks noGrp="1"/>
          </p:cNvGraphicFramePr>
          <p:nvPr>
            <p:extLst>
              <p:ext uri="{D42A27DB-BD31-4B8C-83A1-F6EECF244321}">
                <p14:modId xmlns:p14="http://schemas.microsoft.com/office/powerpoint/2010/main" val="3429697739"/>
              </p:ext>
            </p:extLst>
          </p:nvPr>
        </p:nvGraphicFramePr>
        <p:xfrm>
          <a:off x="2496353" y="1745201"/>
          <a:ext cx="7199287" cy="1381760"/>
        </p:xfrm>
        <a:graphic>
          <a:graphicData uri="http://schemas.openxmlformats.org/drawingml/2006/table">
            <a:tbl>
              <a:tblPr firstRow="1" bandRow="1">
                <a:tableStyleId>{F5AB1C69-6EDB-4FF4-983F-18BD219EF322}</a:tableStyleId>
              </a:tblPr>
              <a:tblGrid>
                <a:gridCol w="1087245">
                  <a:extLst>
                    <a:ext uri="{9D8B030D-6E8A-4147-A177-3AD203B41FA5}">
                      <a16:colId xmlns:a16="http://schemas.microsoft.com/office/drawing/2014/main" val="1275586586"/>
                    </a:ext>
                  </a:extLst>
                </a:gridCol>
                <a:gridCol w="999074">
                  <a:extLst>
                    <a:ext uri="{9D8B030D-6E8A-4147-A177-3AD203B41FA5}">
                      <a16:colId xmlns:a16="http://schemas.microsoft.com/office/drawing/2014/main" val="2476789303"/>
                    </a:ext>
                  </a:extLst>
                </a:gridCol>
                <a:gridCol w="974105">
                  <a:extLst>
                    <a:ext uri="{9D8B030D-6E8A-4147-A177-3AD203B41FA5}">
                      <a16:colId xmlns:a16="http://schemas.microsoft.com/office/drawing/2014/main" val="2444507715"/>
                    </a:ext>
                  </a:extLst>
                </a:gridCol>
                <a:gridCol w="1389448">
                  <a:extLst>
                    <a:ext uri="{9D8B030D-6E8A-4147-A177-3AD203B41FA5}">
                      <a16:colId xmlns:a16="http://schemas.microsoft.com/office/drawing/2014/main" val="2631818614"/>
                    </a:ext>
                  </a:extLst>
                </a:gridCol>
                <a:gridCol w="1040931">
                  <a:extLst>
                    <a:ext uri="{9D8B030D-6E8A-4147-A177-3AD203B41FA5}">
                      <a16:colId xmlns:a16="http://schemas.microsoft.com/office/drawing/2014/main" val="3458035569"/>
                    </a:ext>
                  </a:extLst>
                </a:gridCol>
                <a:gridCol w="1708484">
                  <a:extLst>
                    <a:ext uri="{9D8B030D-6E8A-4147-A177-3AD203B41FA5}">
                      <a16:colId xmlns:a16="http://schemas.microsoft.com/office/drawing/2014/main" val="3316035365"/>
                    </a:ext>
                  </a:extLst>
                </a:gridCol>
              </a:tblGrid>
              <a:tr h="370840">
                <a:tc>
                  <a:txBody>
                    <a:bodyPr/>
                    <a:lstStyle/>
                    <a:p>
                      <a:r>
                        <a:rPr lang="en-US" dirty="0"/>
                        <a:t>Polarity</a:t>
                      </a:r>
                    </a:p>
                  </a:txBody>
                  <a:tcPr anchor="ctr"/>
                </a:tc>
                <a:tc>
                  <a:txBody>
                    <a:bodyPr/>
                    <a:lstStyle/>
                    <a:p>
                      <a:pPr algn="ctr"/>
                      <a:r>
                        <a:rPr lang="en-US" dirty="0"/>
                        <a:t>Binary width</a:t>
                      </a:r>
                    </a:p>
                  </a:txBody>
                  <a:tcPr anchor="ctr"/>
                </a:tc>
                <a:tc>
                  <a:txBody>
                    <a:bodyPr/>
                    <a:lstStyle/>
                    <a:p>
                      <a:pPr algn="ctr"/>
                      <a:r>
                        <a:rPr lang="en-US" dirty="0"/>
                        <a:t>Unary length</a:t>
                      </a:r>
                    </a:p>
                  </a:txBody>
                  <a:tcPr anchor="ctr"/>
                </a:tc>
                <a:tc>
                  <a:txBody>
                    <a:bodyPr/>
                    <a:lstStyle/>
                    <a:p>
                      <a:pPr algn="ctr"/>
                      <a:r>
                        <a:rPr lang="en-US" dirty="0"/>
                        <a:t>Probability</a:t>
                      </a:r>
                    </a:p>
                    <a:p>
                      <a:pPr algn="ctr"/>
                      <a:r>
                        <a:rPr lang="en-US" dirty="0"/>
                        <a:t>of 1s</a:t>
                      </a:r>
                    </a:p>
                  </a:txBody>
                  <a:tcPr anchor="ctr"/>
                </a:tc>
                <a:tc>
                  <a:txBody>
                    <a:bodyPr/>
                    <a:lstStyle/>
                    <a:p>
                      <a:pPr algn="ctr"/>
                      <a:r>
                        <a:rPr lang="en-US" dirty="0"/>
                        <a:t>Value</a:t>
                      </a:r>
                    </a:p>
                  </a:txBody>
                  <a:tcPr anchor="ctr"/>
                </a:tc>
                <a:tc>
                  <a:txBody>
                    <a:bodyPr/>
                    <a:lstStyle/>
                    <a:p>
                      <a:pPr algn="ctr"/>
                      <a:r>
                        <a:rPr lang="en-US" dirty="0"/>
                        <a:t>Range</a:t>
                      </a:r>
                    </a:p>
                  </a:txBody>
                  <a:tcPr anchor="ctr"/>
                </a:tc>
                <a:extLst>
                  <a:ext uri="{0D108BD9-81ED-4DB2-BD59-A6C34878D82A}">
                    <a16:rowId xmlns:a16="http://schemas.microsoft.com/office/drawing/2014/main" val="3798366578"/>
                  </a:ext>
                </a:extLst>
              </a:tr>
              <a:tr h="370840">
                <a:tc>
                  <a:txBody>
                    <a:bodyPr/>
                    <a:lstStyle/>
                    <a:p>
                      <a:r>
                        <a:rPr lang="en-US" dirty="0"/>
                        <a:t>Unipolar</a:t>
                      </a:r>
                    </a:p>
                  </a:txBody>
                  <a:tcPr/>
                </a:tc>
                <a:tc rowSpan="2">
                  <a:txBody>
                    <a:bodyPr/>
                    <a:lstStyle/>
                    <a:p>
                      <a:pPr algn="ctr"/>
                      <a:r>
                        <a:rPr lang="en-US" dirty="0"/>
                        <a:t>N</a:t>
                      </a:r>
                    </a:p>
                  </a:txBody>
                  <a:tcPr anchor="ctr"/>
                </a:tc>
                <a:tc rowSpan="2">
                  <a:txBody>
                    <a:bodyPr/>
                    <a:lstStyle/>
                    <a:p>
                      <a:pPr algn="ctr"/>
                      <a:r>
                        <a:rPr lang="en-US" dirty="0"/>
                        <a:t>2^N</a:t>
                      </a:r>
                    </a:p>
                  </a:txBody>
                  <a:tcPr anchor="ctr"/>
                </a:tc>
                <a:tc rowSpan="2">
                  <a:txBody>
                    <a:bodyPr/>
                    <a:lstStyle/>
                    <a:p>
                      <a:pPr algn="ctr"/>
                      <a:r>
                        <a:rPr lang="en-US" dirty="0"/>
                        <a:t>P(1)</a:t>
                      </a:r>
                    </a:p>
                  </a:txBody>
                  <a:tcPr anchor="ctr"/>
                </a:tc>
                <a:tc>
                  <a:txBody>
                    <a:bodyPr/>
                    <a:lstStyle/>
                    <a:p>
                      <a:pPr algn="ctr"/>
                      <a:r>
                        <a:rPr lang="en-US" dirty="0"/>
                        <a:t>P(1)</a:t>
                      </a:r>
                    </a:p>
                  </a:txBody>
                  <a:tcPr>
                    <a:solidFill>
                      <a:srgbClr val="FF7E79"/>
                    </a:solidFill>
                  </a:tcPr>
                </a:tc>
                <a:tc>
                  <a:txBody>
                    <a:bodyPr/>
                    <a:lstStyle/>
                    <a:p>
                      <a:pPr algn="ctr"/>
                      <a:r>
                        <a:rPr lang="en-US" dirty="0"/>
                        <a:t>Unsigned, [0, 1]</a:t>
                      </a:r>
                    </a:p>
                  </a:txBody>
                  <a:tcPr>
                    <a:solidFill>
                      <a:srgbClr val="FF7E79"/>
                    </a:solidFill>
                  </a:tcPr>
                </a:tc>
                <a:extLst>
                  <a:ext uri="{0D108BD9-81ED-4DB2-BD59-A6C34878D82A}">
                    <a16:rowId xmlns:a16="http://schemas.microsoft.com/office/drawing/2014/main" val="1160513290"/>
                  </a:ext>
                </a:extLst>
              </a:tr>
              <a:tr h="370840">
                <a:tc>
                  <a:txBody>
                    <a:bodyPr/>
                    <a:lstStyle/>
                    <a:p>
                      <a:r>
                        <a:rPr lang="en-US" dirty="0"/>
                        <a:t>Bipolar</a:t>
                      </a:r>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1479351474"/>
                  </a:ext>
                </a:extLst>
              </a:tr>
            </a:tbl>
          </a:graphicData>
        </a:graphic>
      </p:graphicFrame>
      <p:sp>
        <p:nvSpPr>
          <p:cNvPr id="17" name="Rectangle 16">
            <a:extLst>
              <a:ext uri="{FF2B5EF4-FFF2-40B4-BE49-F238E27FC236}">
                <a16:creationId xmlns:a16="http://schemas.microsoft.com/office/drawing/2014/main" id="{89DBB4C2-EA18-1E40-BC5D-928373A319E1}"/>
              </a:ext>
            </a:extLst>
          </p:cNvPr>
          <p:cNvSpPr/>
          <p:nvPr/>
        </p:nvSpPr>
        <p:spPr>
          <a:xfrm>
            <a:off x="5073281" y="3426595"/>
            <a:ext cx="2040623" cy="276999"/>
          </a:xfrm>
          <a:prstGeom prst="rect">
            <a:avLst/>
          </a:prstGeom>
        </p:spPr>
        <p:txBody>
          <a:bodyPr wrap="none" lIns="0" tIns="0" rIns="0" bIns="0">
            <a:spAutoFit/>
          </a:bodyPr>
          <a:lstStyle/>
          <a:p>
            <a:r>
              <a:rPr lang="en-US" dirty="0"/>
              <a:t>1101 1000 1010 1010</a:t>
            </a:r>
          </a:p>
        </p:txBody>
      </p:sp>
      <p:sp>
        <p:nvSpPr>
          <p:cNvPr id="18" name="Rectangle 17">
            <a:extLst>
              <a:ext uri="{FF2B5EF4-FFF2-40B4-BE49-F238E27FC236}">
                <a16:creationId xmlns:a16="http://schemas.microsoft.com/office/drawing/2014/main" id="{8896F0C7-575C-3645-A04E-5D471C094E9B}"/>
              </a:ext>
            </a:extLst>
          </p:cNvPr>
          <p:cNvSpPr/>
          <p:nvPr/>
        </p:nvSpPr>
        <p:spPr>
          <a:xfrm>
            <a:off x="7483893" y="3424735"/>
            <a:ext cx="482504" cy="276999"/>
          </a:xfrm>
          <a:prstGeom prst="rect">
            <a:avLst/>
          </a:prstGeom>
        </p:spPr>
        <p:txBody>
          <a:bodyPr wrap="none" lIns="0" tIns="0" rIns="0" bIns="0">
            <a:spAutoFit/>
          </a:bodyPr>
          <a:lstStyle/>
          <a:p>
            <a:r>
              <a:rPr lang="en-US" dirty="0"/>
              <a:t>  8 1s</a:t>
            </a:r>
          </a:p>
        </p:txBody>
      </p:sp>
    </p:spTree>
    <p:extLst>
      <p:ext uri="{BB962C8B-B14F-4D97-AF65-F5344CB8AC3E}">
        <p14:creationId xmlns:p14="http://schemas.microsoft.com/office/powerpoint/2010/main" val="19654589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Unary computing data – bit stream</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11</a:t>
            </a:fld>
            <a:endParaRPr lang="en-US" dirty="0"/>
          </a:p>
        </p:txBody>
      </p:sp>
      <p:sp>
        <p:nvSpPr>
          <p:cNvPr id="31" name="Rectangle 30">
            <a:extLst>
              <a:ext uri="{FF2B5EF4-FFF2-40B4-BE49-F238E27FC236}">
                <a16:creationId xmlns:a16="http://schemas.microsoft.com/office/drawing/2014/main" id="{E50B40A7-8E41-C842-9B47-B37228023251}"/>
              </a:ext>
            </a:extLst>
          </p:cNvPr>
          <p:cNvSpPr/>
          <p:nvPr/>
        </p:nvSpPr>
        <p:spPr>
          <a:xfrm>
            <a:off x="8369583" y="3426595"/>
            <a:ext cx="1626856" cy="276999"/>
          </a:xfrm>
          <a:prstGeom prst="rect">
            <a:avLst/>
          </a:prstGeom>
        </p:spPr>
        <p:txBody>
          <a:bodyPr wrap="none" lIns="0" tIns="0" rIns="0" bIns="0">
            <a:spAutoFit/>
          </a:bodyPr>
          <a:lstStyle/>
          <a:p>
            <a:r>
              <a:rPr lang="en-US" dirty="0">
                <a:solidFill>
                  <a:srgbClr val="FF0000"/>
                </a:solidFill>
              </a:rPr>
              <a:t>Bipolar </a:t>
            </a:r>
            <a:r>
              <a:rPr lang="en-US" dirty="0"/>
              <a:t>value=0.0</a:t>
            </a:r>
          </a:p>
        </p:txBody>
      </p:sp>
      <p:graphicFrame>
        <p:nvGraphicFramePr>
          <p:cNvPr id="39" name="Table 38">
            <a:extLst>
              <a:ext uri="{FF2B5EF4-FFF2-40B4-BE49-F238E27FC236}">
                <a16:creationId xmlns:a16="http://schemas.microsoft.com/office/drawing/2014/main" id="{D4B9611A-F7CF-FD4E-AD6A-E88425E02650}"/>
              </a:ext>
            </a:extLst>
          </p:cNvPr>
          <p:cNvGraphicFramePr>
            <a:graphicFrameLocks noGrp="1"/>
          </p:cNvGraphicFramePr>
          <p:nvPr>
            <p:extLst>
              <p:ext uri="{D42A27DB-BD31-4B8C-83A1-F6EECF244321}">
                <p14:modId xmlns:p14="http://schemas.microsoft.com/office/powerpoint/2010/main" val="4043121932"/>
              </p:ext>
            </p:extLst>
          </p:nvPr>
        </p:nvGraphicFramePr>
        <p:xfrm>
          <a:off x="2496353" y="1745201"/>
          <a:ext cx="7199287" cy="1381760"/>
        </p:xfrm>
        <a:graphic>
          <a:graphicData uri="http://schemas.openxmlformats.org/drawingml/2006/table">
            <a:tbl>
              <a:tblPr firstRow="1" bandRow="1">
                <a:tableStyleId>{F5AB1C69-6EDB-4FF4-983F-18BD219EF322}</a:tableStyleId>
              </a:tblPr>
              <a:tblGrid>
                <a:gridCol w="1087245">
                  <a:extLst>
                    <a:ext uri="{9D8B030D-6E8A-4147-A177-3AD203B41FA5}">
                      <a16:colId xmlns:a16="http://schemas.microsoft.com/office/drawing/2014/main" val="1275586586"/>
                    </a:ext>
                  </a:extLst>
                </a:gridCol>
                <a:gridCol w="999074">
                  <a:extLst>
                    <a:ext uri="{9D8B030D-6E8A-4147-A177-3AD203B41FA5}">
                      <a16:colId xmlns:a16="http://schemas.microsoft.com/office/drawing/2014/main" val="2476789303"/>
                    </a:ext>
                  </a:extLst>
                </a:gridCol>
                <a:gridCol w="974105">
                  <a:extLst>
                    <a:ext uri="{9D8B030D-6E8A-4147-A177-3AD203B41FA5}">
                      <a16:colId xmlns:a16="http://schemas.microsoft.com/office/drawing/2014/main" val="2444507715"/>
                    </a:ext>
                  </a:extLst>
                </a:gridCol>
                <a:gridCol w="1389448">
                  <a:extLst>
                    <a:ext uri="{9D8B030D-6E8A-4147-A177-3AD203B41FA5}">
                      <a16:colId xmlns:a16="http://schemas.microsoft.com/office/drawing/2014/main" val="2631818614"/>
                    </a:ext>
                  </a:extLst>
                </a:gridCol>
                <a:gridCol w="1040931">
                  <a:extLst>
                    <a:ext uri="{9D8B030D-6E8A-4147-A177-3AD203B41FA5}">
                      <a16:colId xmlns:a16="http://schemas.microsoft.com/office/drawing/2014/main" val="3458035569"/>
                    </a:ext>
                  </a:extLst>
                </a:gridCol>
                <a:gridCol w="1708484">
                  <a:extLst>
                    <a:ext uri="{9D8B030D-6E8A-4147-A177-3AD203B41FA5}">
                      <a16:colId xmlns:a16="http://schemas.microsoft.com/office/drawing/2014/main" val="3316035365"/>
                    </a:ext>
                  </a:extLst>
                </a:gridCol>
              </a:tblGrid>
              <a:tr h="370840">
                <a:tc>
                  <a:txBody>
                    <a:bodyPr/>
                    <a:lstStyle/>
                    <a:p>
                      <a:r>
                        <a:rPr lang="en-US" dirty="0"/>
                        <a:t>Polarity</a:t>
                      </a:r>
                    </a:p>
                  </a:txBody>
                  <a:tcPr anchor="ctr"/>
                </a:tc>
                <a:tc>
                  <a:txBody>
                    <a:bodyPr/>
                    <a:lstStyle/>
                    <a:p>
                      <a:pPr algn="ctr"/>
                      <a:r>
                        <a:rPr lang="en-US" dirty="0"/>
                        <a:t>Binary width</a:t>
                      </a:r>
                    </a:p>
                  </a:txBody>
                  <a:tcPr anchor="ctr"/>
                </a:tc>
                <a:tc>
                  <a:txBody>
                    <a:bodyPr/>
                    <a:lstStyle/>
                    <a:p>
                      <a:pPr algn="ctr"/>
                      <a:r>
                        <a:rPr lang="en-US" dirty="0"/>
                        <a:t>Unary length</a:t>
                      </a:r>
                    </a:p>
                  </a:txBody>
                  <a:tcPr anchor="ctr"/>
                </a:tc>
                <a:tc>
                  <a:txBody>
                    <a:bodyPr/>
                    <a:lstStyle/>
                    <a:p>
                      <a:pPr algn="ctr"/>
                      <a:r>
                        <a:rPr lang="en-US" dirty="0"/>
                        <a:t>Probability</a:t>
                      </a:r>
                    </a:p>
                    <a:p>
                      <a:pPr algn="ctr"/>
                      <a:r>
                        <a:rPr lang="en-US" dirty="0"/>
                        <a:t>of 1s</a:t>
                      </a:r>
                    </a:p>
                  </a:txBody>
                  <a:tcPr anchor="ctr"/>
                </a:tc>
                <a:tc>
                  <a:txBody>
                    <a:bodyPr/>
                    <a:lstStyle/>
                    <a:p>
                      <a:pPr algn="ctr"/>
                      <a:r>
                        <a:rPr lang="en-US" dirty="0"/>
                        <a:t>Value</a:t>
                      </a:r>
                    </a:p>
                  </a:txBody>
                  <a:tcPr anchor="ctr"/>
                </a:tc>
                <a:tc>
                  <a:txBody>
                    <a:bodyPr/>
                    <a:lstStyle/>
                    <a:p>
                      <a:pPr algn="ctr"/>
                      <a:r>
                        <a:rPr lang="en-US" dirty="0"/>
                        <a:t>Range</a:t>
                      </a:r>
                    </a:p>
                  </a:txBody>
                  <a:tcPr anchor="ctr"/>
                </a:tc>
                <a:extLst>
                  <a:ext uri="{0D108BD9-81ED-4DB2-BD59-A6C34878D82A}">
                    <a16:rowId xmlns:a16="http://schemas.microsoft.com/office/drawing/2014/main" val="3798366578"/>
                  </a:ext>
                </a:extLst>
              </a:tr>
              <a:tr h="370840">
                <a:tc>
                  <a:txBody>
                    <a:bodyPr/>
                    <a:lstStyle/>
                    <a:p>
                      <a:r>
                        <a:rPr lang="en-US" dirty="0"/>
                        <a:t>Unipolar</a:t>
                      </a:r>
                    </a:p>
                  </a:txBody>
                  <a:tcPr/>
                </a:tc>
                <a:tc rowSpan="2">
                  <a:txBody>
                    <a:bodyPr/>
                    <a:lstStyle/>
                    <a:p>
                      <a:pPr algn="ctr"/>
                      <a:r>
                        <a:rPr lang="en-US" dirty="0"/>
                        <a:t>N</a:t>
                      </a:r>
                    </a:p>
                  </a:txBody>
                  <a:tcPr anchor="ctr"/>
                </a:tc>
                <a:tc rowSpan="2">
                  <a:txBody>
                    <a:bodyPr/>
                    <a:lstStyle/>
                    <a:p>
                      <a:pPr algn="ctr"/>
                      <a:r>
                        <a:rPr lang="en-US" dirty="0"/>
                        <a:t>2^N</a:t>
                      </a:r>
                    </a:p>
                  </a:txBody>
                  <a:tcPr anchor="ctr"/>
                </a:tc>
                <a:tc rowSpan="2">
                  <a:txBody>
                    <a:bodyPr/>
                    <a:lstStyle/>
                    <a:p>
                      <a:pPr algn="ctr"/>
                      <a:r>
                        <a:rPr lang="en-US" dirty="0"/>
                        <a:t>P(1)</a:t>
                      </a:r>
                    </a:p>
                  </a:txBody>
                  <a:tcPr anchor="ctr"/>
                </a:tc>
                <a:tc>
                  <a:txBody>
                    <a:bodyPr/>
                    <a:lstStyle/>
                    <a:p>
                      <a:pPr algn="ctr"/>
                      <a:r>
                        <a:rPr lang="en-US" dirty="0"/>
                        <a:t>P(1)</a:t>
                      </a:r>
                    </a:p>
                  </a:txBody>
                  <a:tcPr/>
                </a:tc>
                <a:tc>
                  <a:txBody>
                    <a:bodyPr/>
                    <a:lstStyle/>
                    <a:p>
                      <a:pPr algn="ctr"/>
                      <a:r>
                        <a:rPr lang="en-US" dirty="0"/>
                        <a:t>Unsigned, [0, 1]</a:t>
                      </a:r>
                    </a:p>
                  </a:txBody>
                  <a:tcPr/>
                </a:tc>
                <a:extLst>
                  <a:ext uri="{0D108BD9-81ED-4DB2-BD59-A6C34878D82A}">
                    <a16:rowId xmlns:a16="http://schemas.microsoft.com/office/drawing/2014/main" val="1160513290"/>
                  </a:ext>
                </a:extLst>
              </a:tr>
              <a:tr h="370840">
                <a:tc>
                  <a:txBody>
                    <a:bodyPr/>
                    <a:lstStyle/>
                    <a:p>
                      <a:r>
                        <a:rPr lang="en-US" dirty="0"/>
                        <a:t>Bipolar</a:t>
                      </a:r>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pPr algn="ctr"/>
                      <a:r>
                        <a:rPr lang="en-US" dirty="0"/>
                        <a:t>2*P(1)-1</a:t>
                      </a:r>
                    </a:p>
                  </a:txBody>
                  <a:tcPr>
                    <a:solidFill>
                      <a:srgbClr val="FF7E79"/>
                    </a:solidFill>
                  </a:tcPr>
                </a:tc>
                <a:tc>
                  <a:txBody>
                    <a:bodyPr/>
                    <a:lstStyle/>
                    <a:p>
                      <a:pPr algn="ctr"/>
                      <a:r>
                        <a:rPr lang="en-US" dirty="0"/>
                        <a:t>Signed, [-1, 1]</a:t>
                      </a:r>
                    </a:p>
                  </a:txBody>
                  <a:tcPr>
                    <a:solidFill>
                      <a:srgbClr val="FF7E79"/>
                    </a:solidFill>
                  </a:tcPr>
                </a:tc>
                <a:extLst>
                  <a:ext uri="{0D108BD9-81ED-4DB2-BD59-A6C34878D82A}">
                    <a16:rowId xmlns:a16="http://schemas.microsoft.com/office/drawing/2014/main" val="1479351474"/>
                  </a:ext>
                </a:extLst>
              </a:tr>
            </a:tbl>
          </a:graphicData>
        </a:graphic>
      </p:graphicFrame>
      <p:sp>
        <p:nvSpPr>
          <p:cNvPr id="7" name="Rectangle 6">
            <a:extLst>
              <a:ext uri="{FF2B5EF4-FFF2-40B4-BE49-F238E27FC236}">
                <a16:creationId xmlns:a16="http://schemas.microsoft.com/office/drawing/2014/main" id="{6EEABFC5-BE4B-8948-8BDF-EFA8E3719068}"/>
              </a:ext>
            </a:extLst>
          </p:cNvPr>
          <p:cNvSpPr/>
          <p:nvPr/>
        </p:nvSpPr>
        <p:spPr>
          <a:xfrm>
            <a:off x="7483893" y="3424735"/>
            <a:ext cx="482504" cy="276999"/>
          </a:xfrm>
          <a:prstGeom prst="rect">
            <a:avLst/>
          </a:prstGeom>
        </p:spPr>
        <p:txBody>
          <a:bodyPr wrap="none" lIns="0" tIns="0" rIns="0" bIns="0">
            <a:spAutoFit/>
          </a:bodyPr>
          <a:lstStyle/>
          <a:p>
            <a:r>
              <a:rPr lang="en-US" dirty="0"/>
              <a:t>  8 1s</a:t>
            </a:r>
          </a:p>
        </p:txBody>
      </p:sp>
      <p:sp>
        <p:nvSpPr>
          <p:cNvPr id="8" name="Rectangle 7">
            <a:extLst>
              <a:ext uri="{FF2B5EF4-FFF2-40B4-BE49-F238E27FC236}">
                <a16:creationId xmlns:a16="http://schemas.microsoft.com/office/drawing/2014/main" id="{7D9ABAE7-84FA-DB42-8AFA-1E10CA0ECA0C}"/>
              </a:ext>
            </a:extLst>
          </p:cNvPr>
          <p:cNvSpPr/>
          <p:nvPr/>
        </p:nvSpPr>
        <p:spPr>
          <a:xfrm>
            <a:off x="5073281" y="3426595"/>
            <a:ext cx="2045432" cy="276999"/>
          </a:xfrm>
          <a:prstGeom prst="rect">
            <a:avLst/>
          </a:prstGeom>
        </p:spPr>
        <p:txBody>
          <a:bodyPr wrap="none" lIns="0" tIns="0" rIns="0" bIns="0">
            <a:spAutoFit/>
          </a:bodyPr>
          <a:lstStyle/>
          <a:p>
            <a:r>
              <a:rPr lang="en-US" dirty="0"/>
              <a:t>1101 1000 1010 1010</a:t>
            </a:r>
          </a:p>
        </p:txBody>
      </p:sp>
    </p:spTree>
    <p:extLst>
      <p:ext uri="{BB962C8B-B14F-4D97-AF65-F5344CB8AC3E}">
        <p14:creationId xmlns:p14="http://schemas.microsoft.com/office/powerpoint/2010/main" val="6467404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Measure of bit streams</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12</a:t>
            </a:fld>
            <a:endParaRPr lang="en-US" dirty="0"/>
          </a:p>
        </p:txBody>
      </p:sp>
      <p:graphicFrame>
        <p:nvGraphicFramePr>
          <p:cNvPr id="25" name="Table 24">
            <a:extLst>
              <a:ext uri="{FF2B5EF4-FFF2-40B4-BE49-F238E27FC236}">
                <a16:creationId xmlns:a16="http://schemas.microsoft.com/office/drawing/2014/main" id="{33DFD609-0079-2F46-B1F7-AA8B45180ED7}"/>
              </a:ext>
            </a:extLst>
          </p:cNvPr>
          <p:cNvGraphicFramePr>
            <a:graphicFrameLocks noGrp="1"/>
          </p:cNvGraphicFramePr>
          <p:nvPr>
            <p:extLst>
              <p:ext uri="{D42A27DB-BD31-4B8C-83A1-F6EECF244321}">
                <p14:modId xmlns:p14="http://schemas.microsoft.com/office/powerpoint/2010/main" val="32622658"/>
              </p:ext>
            </p:extLst>
          </p:nvPr>
        </p:nvGraphicFramePr>
        <p:xfrm>
          <a:off x="1836429" y="1700784"/>
          <a:ext cx="8519142" cy="1112520"/>
        </p:xfrm>
        <a:graphic>
          <a:graphicData uri="http://schemas.openxmlformats.org/drawingml/2006/table">
            <a:tbl>
              <a:tblPr firstRow="1" bandRow="1">
                <a:tableStyleId>{F5AB1C69-6EDB-4FF4-983F-18BD219EF322}</a:tableStyleId>
              </a:tblPr>
              <a:tblGrid>
                <a:gridCol w="1303813">
                  <a:extLst>
                    <a:ext uri="{9D8B030D-6E8A-4147-A177-3AD203B41FA5}">
                      <a16:colId xmlns:a16="http://schemas.microsoft.com/office/drawing/2014/main" val="160757940"/>
                    </a:ext>
                  </a:extLst>
                </a:gridCol>
                <a:gridCol w="1431758">
                  <a:extLst>
                    <a:ext uri="{9D8B030D-6E8A-4147-A177-3AD203B41FA5}">
                      <a16:colId xmlns:a16="http://schemas.microsoft.com/office/drawing/2014/main" val="4172354850"/>
                    </a:ext>
                  </a:extLst>
                </a:gridCol>
                <a:gridCol w="5783571">
                  <a:extLst>
                    <a:ext uri="{9D8B030D-6E8A-4147-A177-3AD203B41FA5}">
                      <a16:colId xmlns:a16="http://schemas.microsoft.com/office/drawing/2014/main" val="634428117"/>
                    </a:ext>
                  </a:extLst>
                </a:gridCol>
              </a:tblGrid>
              <a:tr h="370840">
                <a:tc>
                  <a:txBody>
                    <a:bodyPr/>
                    <a:lstStyle/>
                    <a:p>
                      <a:pPr algn="l"/>
                      <a:r>
                        <a:rPr lang="en-US" dirty="0"/>
                        <a:t>Metric</a:t>
                      </a:r>
                    </a:p>
                  </a:txBody>
                  <a:tcPr anchor="ctr"/>
                </a:tc>
                <a:tc>
                  <a:txBody>
                    <a:bodyPr/>
                    <a:lstStyle/>
                    <a:p>
                      <a:pPr algn="ctr"/>
                      <a:r>
                        <a:rPr lang="en-US" dirty="0"/>
                        <a:t>Bit stream</a:t>
                      </a:r>
                    </a:p>
                  </a:txBody>
                  <a:tcPr anchor="ctr"/>
                </a:tc>
                <a:tc>
                  <a:txBody>
                    <a:bodyPr/>
                    <a:lstStyle/>
                    <a:p>
                      <a:pPr algn="ctr"/>
                      <a:r>
                        <a:rPr lang="en-US" dirty="0"/>
                        <a:t>Goal</a:t>
                      </a:r>
                    </a:p>
                  </a:txBody>
                  <a:tcPr anchor="ctr"/>
                </a:tc>
                <a:extLst>
                  <a:ext uri="{0D108BD9-81ED-4DB2-BD59-A6C34878D82A}">
                    <a16:rowId xmlns:a16="http://schemas.microsoft.com/office/drawing/2014/main" val="1480644165"/>
                  </a:ext>
                </a:extLst>
              </a:tr>
              <a:tr h="370840">
                <a:tc>
                  <a:txBody>
                    <a:bodyPr/>
                    <a:lstStyle/>
                    <a:p>
                      <a:r>
                        <a:rPr lang="en-US" dirty="0"/>
                        <a:t>Correlation</a:t>
                      </a:r>
                    </a:p>
                  </a:txBody>
                  <a:tcPr anchor="ctr">
                    <a:solidFill>
                      <a:srgbClr val="FF7E79"/>
                    </a:solidFill>
                  </a:tcPr>
                </a:tc>
                <a:tc>
                  <a:txBody>
                    <a:bodyPr/>
                    <a:lstStyle/>
                    <a:p>
                      <a:pPr algn="ctr"/>
                      <a:r>
                        <a:rPr lang="en-US" dirty="0"/>
                        <a:t>Two</a:t>
                      </a:r>
                    </a:p>
                  </a:txBody>
                  <a:tcPr anchor="ctr">
                    <a:solidFill>
                      <a:srgbClr val="FF7E79"/>
                    </a:solidFill>
                  </a:tcPr>
                </a:tc>
                <a:tc>
                  <a:txBody>
                    <a:bodyPr/>
                    <a:lstStyle/>
                    <a:p>
                      <a:pPr algn="ctr"/>
                      <a:r>
                        <a:rPr lang="en-US" dirty="0"/>
                        <a:t>How similar two bit streams are.</a:t>
                      </a:r>
                    </a:p>
                  </a:txBody>
                  <a:tcPr anchor="ctr">
                    <a:solidFill>
                      <a:srgbClr val="FF7E79"/>
                    </a:solidFill>
                  </a:tcPr>
                </a:tc>
                <a:extLst>
                  <a:ext uri="{0D108BD9-81ED-4DB2-BD59-A6C34878D82A}">
                    <a16:rowId xmlns:a16="http://schemas.microsoft.com/office/drawing/2014/main" val="2567455805"/>
                  </a:ext>
                </a:extLst>
              </a:tr>
              <a:tr h="370840">
                <a:tc>
                  <a:txBody>
                    <a:bodyPr/>
                    <a:lstStyle/>
                    <a:p>
                      <a:r>
                        <a:rPr lang="en-US" dirty="0"/>
                        <a:t>Stability</a:t>
                      </a:r>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227268761"/>
                  </a:ext>
                </a:extLst>
              </a:tr>
            </a:tbl>
          </a:graphicData>
        </a:graphic>
      </p:graphicFrame>
      <p:grpSp>
        <p:nvGrpSpPr>
          <p:cNvPr id="3" name="Group 2">
            <a:extLst>
              <a:ext uri="{FF2B5EF4-FFF2-40B4-BE49-F238E27FC236}">
                <a16:creationId xmlns:a16="http://schemas.microsoft.com/office/drawing/2014/main" id="{266828E2-E70E-9B45-898E-53E8E1E0715A}"/>
              </a:ext>
            </a:extLst>
          </p:cNvPr>
          <p:cNvGrpSpPr/>
          <p:nvPr/>
        </p:nvGrpSpPr>
        <p:grpSpPr>
          <a:xfrm>
            <a:off x="4746458" y="3056349"/>
            <a:ext cx="2372255" cy="647245"/>
            <a:chOff x="4746458" y="3056349"/>
            <a:chExt cx="2372255" cy="647245"/>
          </a:xfrm>
        </p:grpSpPr>
        <p:sp>
          <p:nvSpPr>
            <p:cNvPr id="35" name="Rectangle 34">
              <a:extLst>
                <a:ext uri="{FF2B5EF4-FFF2-40B4-BE49-F238E27FC236}">
                  <a16:creationId xmlns:a16="http://schemas.microsoft.com/office/drawing/2014/main" id="{E0A06A29-3981-864C-AE65-9B44D3AFF09F}"/>
                </a:ext>
              </a:extLst>
            </p:cNvPr>
            <p:cNvSpPr/>
            <p:nvPr/>
          </p:nvSpPr>
          <p:spPr>
            <a:xfrm>
              <a:off x="5073281" y="3056349"/>
              <a:ext cx="2031005" cy="276999"/>
            </a:xfrm>
            <a:prstGeom prst="rect">
              <a:avLst/>
            </a:prstGeom>
          </p:spPr>
          <p:txBody>
            <a:bodyPr wrap="none" lIns="0" tIns="0" rIns="0" bIns="0">
              <a:spAutoFit/>
            </a:bodyPr>
            <a:lstStyle/>
            <a:p>
              <a:r>
                <a:rPr lang="en-US" dirty="0"/>
                <a:t>1101 1000 1010 1010</a:t>
              </a:r>
            </a:p>
          </p:txBody>
        </p:sp>
        <p:sp>
          <p:nvSpPr>
            <p:cNvPr id="36" name="Rectangle 35">
              <a:extLst>
                <a:ext uri="{FF2B5EF4-FFF2-40B4-BE49-F238E27FC236}">
                  <a16:creationId xmlns:a16="http://schemas.microsoft.com/office/drawing/2014/main" id="{E1CC9CC5-06A0-C040-BF64-6103DB1932CD}"/>
                </a:ext>
              </a:extLst>
            </p:cNvPr>
            <p:cNvSpPr/>
            <p:nvPr/>
          </p:nvSpPr>
          <p:spPr>
            <a:xfrm>
              <a:off x="5073281" y="3426595"/>
              <a:ext cx="2045432" cy="276999"/>
            </a:xfrm>
            <a:prstGeom prst="rect">
              <a:avLst/>
            </a:prstGeom>
          </p:spPr>
          <p:txBody>
            <a:bodyPr wrap="none" lIns="0" tIns="0" rIns="0" bIns="0">
              <a:spAutoFit/>
            </a:bodyPr>
            <a:lstStyle/>
            <a:p>
              <a:r>
                <a:rPr lang="en-US" dirty="0"/>
                <a:t>1101 1000 1010 1010</a:t>
              </a:r>
            </a:p>
          </p:txBody>
        </p:sp>
        <p:sp>
          <p:nvSpPr>
            <p:cNvPr id="5" name="Left Brace 4">
              <a:extLst>
                <a:ext uri="{FF2B5EF4-FFF2-40B4-BE49-F238E27FC236}">
                  <a16:creationId xmlns:a16="http://schemas.microsoft.com/office/drawing/2014/main" id="{4B4EDF38-54EC-7644-9134-40C809243599}"/>
                </a:ext>
              </a:extLst>
            </p:cNvPr>
            <p:cNvSpPr/>
            <p:nvPr/>
          </p:nvSpPr>
          <p:spPr>
            <a:xfrm>
              <a:off x="4746458" y="3164306"/>
              <a:ext cx="240631" cy="39704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2F9BC799-7774-A24C-9278-295A18882A59}"/>
              </a:ext>
            </a:extLst>
          </p:cNvPr>
          <p:cNvSpPr/>
          <p:nvPr/>
        </p:nvSpPr>
        <p:spPr>
          <a:xfrm>
            <a:off x="118294" y="3224327"/>
            <a:ext cx="4516493" cy="276999"/>
          </a:xfrm>
          <a:prstGeom prst="rect">
            <a:avLst/>
          </a:prstGeom>
        </p:spPr>
        <p:txBody>
          <a:bodyPr wrap="none" lIns="0" tIns="0" rIns="0" bIns="0">
            <a:spAutoFit/>
          </a:bodyPr>
          <a:lstStyle/>
          <a:p>
            <a:r>
              <a:rPr lang="en-US" dirty="0">
                <a:solidFill>
                  <a:srgbClr val="FF0000"/>
                </a:solidFill>
              </a:rPr>
              <a:t>+1 </a:t>
            </a:r>
            <a:r>
              <a:rPr lang="en-US" dirty="0"/>
              <a:t>correlation: count of aligned 1s is </a:t>
            </a:r>
            <a:r>
              <a:rPr lang="en-US" dirty="0">
                <a:solidFill>
                  <a:srgbClr val="FF0000"/>
                </a:solidFill>
              </a:rPr>
              <a:t>maximized.</a:t>
            </a:r>
          </a:p>
        </p:txBody>
      </p:sp>
      <p:sp>
        <p:nvSpPr>
          <p:cNvPr id="13" name="Rounded Rectangle 12">
            <a:extLst>
              <a:ext uri="{FF2B5EF4-FFF2-40B4-BE49-F238E27FC236}">
                <a16:creationId xmlns:a16="http://schemas.microsoft.com/office/drawing/2014/main" id="{0F49235E-7AC5-E149-9847-42EBF0204E87}"/>
              </a:ext>
            </a:extLst>
          </p:cNvPr>
          <p:cNvSpPr/>
          <p:nvPr/>
        </p:nvSpPr>
        <p:spPr>
          <a:xfrm>
            <a:off x="5410199" y="3056349"/>
            <a:ext cx="292608" cy="64724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FDF71DB0-166F-414C-8325-13C3EEA95B5C}"/>
              </a:ext>
            </a:extLst>
          </p:cNvPr>
          <p:cNvSpPr/>
          <p:nvPr/>
        </p:nvSpPr>
        <p:spPr>
          <a:xfrm>
            <a:off x="5038535" y="3056349"/>
            <a:ext cx="274320" cy="64724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24BE50ED-E082-DC41-BD20-CE1586065126}"/>
              </a:ext>
            </a:extLst>
          </p:cNvPr>
          <p:cNvSpPr/>
          <p:nvPr/>
        </p:nvSpPr>
        <p:spPr>
          <a:xfrm>
            <a:off x="6089642" y="3056349"/>
            <a:ext cx="137160" cy="64724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B6A5FE0C-8A7C-F54E-BF4F-B5EE95C19ED3}"/>
              </a:ext>
            </a:extLst>
          </p:cNvPr>
          <p:cNvSpPr/>
          <p:nvPr/>
        </p:nvSpPr>
        <p:spPr>
          <a:xfrm>
            <a:off x="6604177" y="3056349"/>
            <a:ext cx="137160" cy="64724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E9C800-30E0-9F46-A9EA-3136CF8FE6C6}"/>
              </a:ext>
            </a:extLst>
          </p:cNvPr>
          <p:cNvSpPr/>
          <p:nvPr/>
        </p:nvSpPr>
        <p:spPr>
          <a:xfrm>
            <a:off x="6830546" y="3058120"/>
            <a:ext cx="137160" cy="64724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8B3104B6-1EA7-4540-B769-D061C037F3FD}"/>
              </a:ext>
            </a:extLst>
          </p:cNvPr>
          <p:cNvSpPr/>
          <p:nvPr/>
        </p:nvSpPr>
        <p:spPr>
          <a:xfrm>
            <a:off x="8525558" y="3224327"/>
            <a:ext cx="1698350" cy="276999"/>
          </a:xfrm>
          <a:prstGeom prst="rect">
            <a:avLst/>
          </a:prstGeom>
        </p:spPr>
        <p:txBody>
          <a:bodyPr wrap="none" lIns="0" tIns="0" rIns="0" bIns="0">
            <a:spAutoFit/>
          </a:bodyPr>
          <a:lstStyle/>
          <a:p>
            <a:r>
              <a:rPr lang="en-US" dirty="0"/>
              <a:t>Aligned 1 count: </a:t>
            </a:r>
            <a:r>
              <a:rPr lang="en-US" dirty="0">
                <a:solidFill>
                  <a:srgbClr val="FF0000"/>
                </a:solidFill>
              </a:rPr>
              <a:t>8</a:t>
            </a:r>
          </a:p>
        </p:txBody>
      </p:sp>
      <p:sp>
        <p:nvSpPr>
          <p:cNvPr id="48" name="Rounded Rectangle 47">
            <a:extLst>
              <a:ext uri="{FF2B5EF4-FFF2-40B4-BE49-F238E27FC236}">
                <a16:creationId xmlns:a16="http://schemas.microsoft.com/office/drawing/2014/main" id="{3112B197-DD6B-0C49-BB53-997D3CACAD26}"/>
              </a:ext>
            </a:extLst>
          </p:cNvPr>
          <p:cNvSpPr/>
          <p:nvPr/>
        </p:nvSpPr>
        <p:spPr>
          <a:xfrm>
            <a:off x="6319963" y="3056348"/>
            <a:ext cx="137160" cy="64724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15328BC9-D4C3-7548-B7DD-0FDFEC61818A}"/>
              </a:ext>
            </a:extLst>
          </p:cNvPr>
          <p:cNvSpPr/>
          <p:nvPr/>
        </p:nvSpPr>
        <p:spPr>
          <a:xfrm>
            <a:off x="7483893" y="3424735"/>
            <a:ext cx="482504" cy="276999"/>
          </a:xfrm>
          <a:prstGeom prst="rect">
            <a:avLst/>
          </a:prstGeom>
        </p:spPr>
        <p:txBody>
          <a:bodyPr wrap="none" lIns="0" tIns="0" rIns="0" bIns="0">
            <a:spAutoFit/>
          </a:bodyPr>
          <a:lstStyle/>
          <a:p>
            <a:r>
              <a:rPr lang="en-US" dirty="0"/>
              <a:t>  8 1s</a:t>
            </a:r>
          </a:p>
        </p:txBody>
      </p:sp>
      <p:sp>
        <p:nvSpPr>
          <p:cNvPr id="64" name="Rectangle 63">
            <a:extLst>
              <a:ext uri="{FF2B5EF4-FFF2-40B4-BE49-F238E27FC236}">
                <a16:creationId xmlns:a16="http://schemas.microsoft.com/office/drawing/2014/main" id="{67A54504-D487-284C-93D0-A88CDC59CF33}"/>
              </a:ext>
            </a:extLst>
          </p:cNvPr>
          <p:cNvSpPr/>
          <p:nvPr/>
        </p:nvSpPr>
        <p:spPr>
          <a:xfrm>
            <a:off x="7483893" y="3056349"/>
            <a:ext cx="482504" cy="276999"/>
          </a:xfrm>
          <a:prstGeom prst="rect">
            <a:avLst/>
          </a:prstGeom>
        </p:spPr>
        <p:txBody>
          <a:bodyPr wrap="none" lIns="0" tIns="0" rIns="0" bIns="0">
            <a:spAutoFit/>
          </a:bodyPr>
          <a:lstStyle/>
          <a:p>
            <a:r>
              <a:rPr lang="en-US" dirty="0"/>
              <a:t>  8 1s</a:t>
            </a:r>
          </a:p>
        </p:txBody>
      </p:sp>
      <p:sp>
        <p:nvSpPr>
          <p:cNvPr id="73" name="Rectangle 72">
            <a:extLst>
              <a:ext uri="{FF2B5EF4-FFF2-40B4-BE49-F238E27FC236}">
                <a16:creationId xmlns:a16="http://schemas.microsoft.com/office/drawing/2014/main" id="{FA57B341-C0AD-3848-8C6A-FABD1AF35F29}"/>
              </a:ext>
            </a:extLst>
          </p:cNvPr>
          <p:cNvSpPr/>
          <p:nvPr/>
        </p:nvSpPr>
        <p:spPr>
          <a:xfrm>
            <a:off x="4760118" y="4325112"/>
            <a:ext cx="2671757" cy="276999"/>
          </a:xfrm>
          <a:prstGeom prst="rect">
            <a:avLst/>
          </a:prstGeom>
        </p:spPr>
        <p:txBody>
          <a:bodyPr wrap="none" lIns="0" tIns="0" rIns="0" bIns="0">
            <a:spAutoFit/>
          </a:bodyPr>
          <a:lstStyle/>
          <a:p>
            <a:r>
              <a:rPr lang="en-US" dirty="0">
                <a:solidFill>
                  <a:srgbClr val="FF0000"/>
                </a:solidFill>
              </a:rPr>
              <a:t>Expected in temporal coding</a:t>
            </a:r>
          </a:p>
        </p:txBody>
      </p:sp>
    </p:spTree>
    <p:extLst>
      <p:ext uri="{BB962C8B-B14F-4D97-AF65-F5344CB8AC3E}">
        <p14:creationId xmlns:p14="http://schemas.microsoft.com/office/powerpoint/2010/main" val="19943572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Measure of bit streams</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13</a:t>
            </a:fld>
            <a:endParaRPr lang="en-US" dirty="0"/>
          </a:p>
        </p:txBody>
      </p:sp>
      <p:graphicFrame>
        <p:nvGraphicFramePr>
          <p:cNvPr id="25" name="Table 24">
            <a:extLst>
              <a:ext uri="{FF2B5EF4-FFF2-40B4-BE49-F238E27FC236}">
                <a16:creationId xmlns:a16="http://schemas.microsoft.com/office/drawing/2014/main" id="{33DFD609-0079-2F46-B1F7-AA8B45180ED7}"/>
              </a:ext>
            </a:extLst>
          </p:cNvPr>
          <p:cNvGraphicFramePr>
            <a:graphicFrameLocks noGrp="1"/>
          </p:cNvGraphicFramePr>
          <p:nvPr>
            <p:extLst/>
          </p:nvPr>
        </p:nvGraphicFramePr>
        <p:xfrm>
          <a:off x="1836429" y="1700784"/>
          <a:ext cx="8519142" cy="1112520"/>
        </p:xfrm>
        <a:graphic>
          <a:graphicData uri="http://schemas.openxmlformats.org/drawingml/2006/table">
            <a:tbl>
              <a:tblPr firstRow="1" bandRow="1">
                <a:tableStyleId>{F5AB1C69-6EDB-4FF4-983F-18BD219EF322}</a:tableStyleId>
              </a:tblPr>
              <a:tblGrid>
                <a:gridCol w="1303813">
                  <a:extLst>
                    <a:ext uri="{9D8B030D-6E8A-4147-A177-3AD203B41FA5}">
                      <a16:colId xmlns:a16="http://schemas.microsoft.com/office/drawing/2014/main" val="160757940"/>
                    </a:ext>
                  </a:extLst>
                </a:gridCol>
                <a:gridCol w="1431758">
                  <a:extLst>
                    <a:ext uri="{9D8B030D-6E8A-4147-A177-3AD203B41FA5}">
                      <a16:colId xmlns:a16="http://schemas.microsoft.com/office/drawing/2014/main" val="4172354850"/>
                    </a:ext>
                  </a:extLst>
                </a:gridCol>
                <a:gridCol w="5783571">
                  <a:extLst>
                    <a:ext uri="{9D8B030D-6E8A-4147-A177-3AD203B41FA5}">
                      <a16:colId xmlns:a16="http://schemas.microsoft.com/office/drawing/2014/main" val="634428117"/>
                    </a:ext>
                  </a:extLst>
                </a:gridCol>
              </a:tblGrid>
              <a:tr h="370840">
                <a:tc>
                  <a:txBody>
                    <a:bodyPr/>
                    <a:lstStyle/>
                    <a:p>
                      <a:pPr algn="l"/>
                      <a:r>
                        <a:rPr lang="en-US" dirty="0"/>
                        <a:t>Metric</a:t>
                      </a:r>
                    </a:p>
                  </a:txBody>
                  <a:tcPr anchor="ctr"/>
                </a:tc>
                <a:tc>
                  <a:txBody>
                    <a:bodyPr/>
                    <a:lstStyle/>
                    <a:p>
                      <a:pPr algn="ctr"/>
                      <a:r>
                        <a:rPr lang="en-US" dirty="0"/>
                        <a:t>Bit stream</a:t>
                      </a:r>
                    </a:p>
                  </a:txBody>
                  <a:tcPr anchor="ctr"/>
                </a:tc>
                <a:tc>
                  <a:txBody>
                    <a:bodyPr/>
                    <a:lstStyle/>
                    <a:p>
                      <a:pPr algn="ctr"/>
                      <a:r>
                        <a:rPr lang="en-US" dirty="0"/>
                        <a:t>Goal</a:t>
                      </a:r>
                    </a:p>
                  </a:txBody>
                  <a:tcPr anchor="ctr"/>
                </a:tc>
                <a:extLst>
                  <a:ext uri="{0D108BD9-81ED-4DB2-BD59-A6C34878D82A}">
                    <a16:rowId xmlns:a16="http://schemas.microsoft.com/office/drawing/2014/main" val="1480644165"/>
                  </a:ext>
                </a:extLst>
              </a:tr>
              <a:tr h="370840">
                <a:tc>
                  <a:txBody>
                    <a:bodyPr/>
                    <a:lstStyle/>
                    <a:p>
                      <a:r>
                        <a:rPr lang="en-US" dirty="0"/>
                        <a:t>Correlation</a:t>
                      </a:r>
                    </a:p>
                  </a:txBody>
                  <a:tcPr anchor="ctr">
                    <a:solidFill>
                      <a:srgbClr val="FF7E79"/>
                    </a:solidFill>
                  </a:tcPr>
                </a:tc>
                <a:tc>
                  <a:txBody>
                    <a:bodyPr/>
                    <a:lstStyle/>
                    <a:p>
                      <a:pPr algn="ctr"/>
                      <a:r>
                        <a:rPr lang="en-US" dirty="0"/>
                        <a:t>Two</a:t>
                      </a:r>
                    </a:p>
                  </a:txBody>
                  <a:tcPr anchor="ctr">
                    <a:solidFill>
                      <a:srgbClr val="FF7E79"/>
                    </a:solidFill>
                  </a:tcPr>
                </a:tc>
                <a:tc>
                  <a:txBody>
                    <a:bodyPr/>
                    <a:lstStyle/>
                    <a:p>
                      <a:pPr algn="ctr"/>
                      <a:r>
                        <a:rPr lang="en-US" dirty="0"/>
                        <a:t>How similar two bit streams are.</a:t>
                      </a:r>
                    </a:p>
                  </a:txBody>
                  <a:tcPr anchor="ctr">
                    <a:solidFill>
                      <a:srgbClr val="FF7E79"/>
                    </a:solidFill>
                  </a:tcPr>
                </a:tc>
                <a:extLst>
                  <a:ext uri="{0D108BD9-81ED-4DB2-BD59-A6C34878D82A}">
                    <a16:rowId xmlns:a16="http://schemas.microsoft.com/office/drawing/2014/main" val="2567455805"/>
                  </a:ext>
                </a:extLst>
              </a:tr>
              <a:tr h="370840">
                <a:tc>
                  <a:txBody>
                    <a:bodyPr/>
                    <a:lstStyle/>
                    <a:p>
                      <a:r>
                        <a:rPr lang="en-US" dirty="0"/>
                        <a:t>Stability</a:t>
                      </a:r>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227268761"/>
                  </a:ext>
                </a:extLst>
              </a:tr>
            </a:tbl>
          </a:graphicData>
        </a:graphic>
      </p:graphicFrame>
      <p:sp>
        <p:nvSpPr>
          <p:cNvPr id="29" name="Rectangle 28">
            <a:extLst>
              <a:ext uri="{FF2B5EF4-FFF2-40B4-BE49-F238E27FC236}">
                <a16:creationId xmlns:a16="http://schemas.microsoft.com/office/drawing/2014/main" id="{8644F0C5-EB56-6546-A276-93929CFFF476}"/>
              </a:ext>
            </a:extLst>
          </p:cNvPr>
          <p:cNvSpPr/>
          <p:nvPr/>
        </p:nvSpPr>
        <p:spPr>
          <a:xfrm>
            <a:off x="123684" y="4323018"/>
            <a:ext cx="4353884" cy="276999"/>
          </a:xfrm>
          <a:prstGeom prst="rect">
            <a:avLst/>
          </a:prstGeom>
        </p:spPr>
        <p:txBody>
          <a:bodyPr wrap="none" lIns="0" tIns="0" rIns="0" bIns="0">
            <a:spAutoFit/>
          </a:bodyPr>
          <a:lstStyle/>
          <a:p>
            <a:r>
              <a:rPr lang="en-US" dirty="0">
                <a:solidFill>
                  <a:srgbClr val="FF0000"/>
                </a:solidFill>
              </a:rPr>
              <a:t>  0 </a:t>
            </a:r>
            <a:r>
              <a:rPr lang="en-US" dirty="0"/>
              <a:t>correlation: count of aligned 1s is </a:t>
            </a:r>
            <a:r>
              <a:rPr lang="en-US" dirty="0">
                <a:solidFill>
                  <a:srgbClr val="FF0000"/>
                </a:solidFill>
              </a:rPr>
              <a:t>balanced.</a:t>
            </a:r>
          </a:p>
        </p:txBody>
      </p:sp>
      <p:grpSp>
        <p:nvGrpSpPr>
          <p:cNvPr id="30" name="Group 29">
            <a:extLst>
              <a:ext uri="{FF2B5EF4-FFF2-40B4-BE49-F238E27FC236}">
                <a16:creationId xmlns:a16="http://schemas.microsoft.com/office/drawing/2014/main" id="{81295D98-1519-CB4C-9798-7AFCF9AFA6B7}"/>
              </a:ext>
            </a:extLst>
          </p:cNvPr>
          <p:cNvGrpSpPr/>
          <p:nvPr/>
        </p:nvGrpSpPr>
        <p:grpSpPr>
          <a:xfrm>
            <a:off x="4746458" y="4151376"/>
            <a:ext cx="2372255" cy="647245"/>
            <a:chOff x="4746458" y="3056349"/>
            <a:chExt cx="2372255" cy="647245"/>
          </a:xfrm>
        </p:grpSpPr>
        <p:sp>
          <p:nvSpPr>
            <p:cNvPr id="31" name="Rectangle 30">
              <a:extLst>
                <a:ext uri="{FF2B5EF4-FFF2-40B4-BE49-F238E27FC236}">
                  <a16:creationId xmlns:a16="http://schemas.microsoft.com/office/drawing/2014/main" id="{8F15F843-6D7D-A04B-B392-03E1D8A6D070}"/>
                </a:ext>
              </a:extLst>
            </p:cNvPr>
            <p:cNvSpPr/>
            <p:nvPr/>
          </p:nvSpPr>
          <p:spPr>
            <a:xfrm>
              <a:off x="5073281" y="3056349"/>
              <a:ext cx="2045432" cy="276999"/>
            </a:xfrm>
            <a:prstGeom prst="rect">
              <a:avLst/>
            </a:prstGeom>
          </p:spPr>
          <p:txBody>
            <a:bodyPr wrap="none" lIns="0" tIns="0" rIns="0" bIns="0">
              <a:spAutoFit/>
            </a:bodyPr>
            <a:lstStyle/>
            <a:p>
              <a:r>
                <a:rPr lang="en-US" dirty="0"/>
                <a:t>1101 1000 1010 1010</a:t>
              </a:r>
            </a:p>
          </p:txBody>
        </p:sp>
        <p:sp>
          <p:nvSpPr>
            <p:cNvPr id="32" name="Rectangle 31">
              <a:extLst>
                <a:ext uri="{FF2B5EF4-FFF2-40B4-BE49-F238E27FC236}">
                  <a16:creationId xmlns:a16="http://schemas.microsoft.com/office/drawing/2014/main" id="{EC7BC1DD-D1A3-3B47-A3A9-EF83837B476D}"/>
                </a:ext>
              </a:extLst>
            </p:cNvPr>
            <p:cNvSpPr/>
            <p:nvPr/>
          </p:nvSpPr>
          <p:spPr>
            <a:xfrm>
              <a:off x="5073281" y="3426595"/>
              <a:ext cx="2031005" cy="276999"/>
            </a:xfrm>
            <a:prstGeom prst="rect">
              <a:avLst/>
            </a:prstGeom>
          </p:spPr>
          <p:txBody>
            <a:bodyPr wrap="none" lIns="0" tIns="0" rIns="0" bIns="0">
              <a:spAutoFit/>
            </a:bodyPr>
            <a:lstStyle/>
            <a:p>
              <a:r>
                <a:rPr lang="en-US" dirty="0"/>
                <a:t>1110 0100 0101 1010</a:t>
              </a:r>
            </a:p>
          </p:txBody>
        </p:sp>
        <p:sp>
          <p:nvSpPr>
            <p:cNvPr id="33" name="Left Brace 32">
              <a:extLst>
                <a:ext uri="{FF2B5EF4-FFF2-40B4-BE49-F238E27FC236}">
                  <a16:creationId xmlns:a16="http://schemas.microsoft.com/office/drawing/2014/main" id="{A23FC286-0CE9-4441-9715-AF725E69C815}"/>
                </a:ext>
              </a:extLst>
            </p:cNvPr>
            <p:cNvSpPr/>
            <p:nvPr/>
          </p:nvSpPr>
          <p:spPr>
            <a:xfrm>
              <a:off x="4746458" y="3164306"/>
              <a:ext cx="240631" cy="39704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49" name="Rectangle 48">
            <a:extLst>
              <a:ext uri="{FF2B5EF4-FFF2-40B4-BE49-F238E27FC236}">
                <a16:creationId xmlns:a16="http://schemas.microsoft.com/office/drawing/2014/main" id="{2090F0BE-0000-E14F-ADDA-6486559497EB}"/>
              </a:ext>
            </a:extLst>
          </p:cNvPr>
          <p:cNvSpPr/>
          <p:nvPr/>
        </p:nvSpPr>
        <p:spPr>
          <a:xfrm>
            <a:off x="8525558" y="4319354"/>
            <a:ext cx="1698350" cy="276999"/>
          </a:xfrm>
          <a:prstGeom prst="rect">
            <a:avLst/>
          </a:prstGeom>
        </p:spPr>
        <p:txBody>
          <a:bodyPr wrap="none" lIns="0" tIns="0" rIns="0" bIns="0">
            <a:spAutoFit/>
          </a:bodyPr>
          <a:lstStyle/>
          <a:p>
            <a:r>
              <a:rPr lang="en-US" dirty="0"/>
              <a:t>Aligned 1 count: </a:t>
            </a:r>
            <a:r>
              <a:rPr lang="en-US" dirty="0">
                <a:solidFill>
                  <a:srgbClr val="FF0000"/>
                </a:solidFill>
              </a:rPr>
              <a:t>4</a:t>
            </a:r>
          </a:p>
        </p:txBody>
      </p:sp>
      <p:sp>
        <p:nvSpPr>
          <p:cNvPr id="65" name="Rectangle 64">
            <a:extLst>
              <a:ext uri="{FF2B5EF4-FFF2-40B4-BE49-F238E27FC236}">
                <a16:creationId xmlns:a16="http://schemas.microsoft.com/office/drawing/2014/main" id="{06925FBF-E7F3-6347-81CE-FE808CC31BB0}"/>
              </a:ext>
            </a:extLst>
          </p:cNvPr>
          <p:cNvSpPr/>
          <p:nvPr/>
        </p:nvSpPr>
        <p:spPr>
          <a:xfrm>
            <a:off x="7483893" y="4516015"/>
            <a:ext cx="482504" cy="276999"/>
          </a:xfrm>
          <a:prstGeom prst="rect">
            <a:avLst/>
          </a:prstGeom>
        </p:spPr>
        <p:txBody>
          <a:bodyPr wrap="none" lIns="0" tIns="0" rIns="0" bIns="0">
            <a:spAutoFit/>
          </a:bodyPr>
          <a:lstStyle/>
          <a:p>
            <a:r>
              <a:rPr lang="en-US" dirty="0"/>
              <a:t>  8 1s</a:t>
            </a:r>
          </a:p>
        </p:txBody>
      </p:sp>
      <p:sp>
        <p:nvSpPr>
          <p:cNvPr id="66" name="Rectangle 65">
            <a:extLst>
              <a:ext uri="{FF2B5EF4-FFF2-40B4-BE49-F238E27FC236}">
                <a16:creationId xmlns:a16="http://schemas.microsoft.com/office/drawing/2014/main" id="{84B11E03-149A-DB47-8514-838A5129E597}"/>
              </a:ext>
            </a:extLst>
          </p:cNvPr>
          <p:cNvSpPr/>
          <p:nvPr/>
        </p:nvSpPr>
        <p:spPr>
          <a:xfrm>
            <a:off x="7483893" y="4147629"/>
            <a:ext cx="482504" cy="276999"/>
          </a:xfrm>
          <a:prstGeom prst="rect">
            <a:avLst/>
          </a:prstGeom>
        </p:spPr>
        <p:txBody>
          <a:bodyPr wrap="none" lIns="0" tIns="0" rIns="0" bIns="0">
            <a:spAutoFit/>
          </a:bodyPr>
          <a:lstStyle/>
          <a:p>
            <a:r>
              <a:rPr lang="en-US" dirty="0"/>
              <a:t>  8 1s</a:t>
            </a:r>
          </a:p>
        </p:txBody>
      </p:sp>
      <p:sp>
        <p:nvSpPr>
          <p:cNvPr id="70" name="Rounded Rectangle 69">
            <a:extLst>
              <a:ext uri="{FF2B5EF4-FFF2-40B4-BE49-F238E27FC236}">
                <a16:creationId xmlns:a16="http://schemas.microsoft.com/office/drawing/2014/main" id="{0D61E4E5-B681-254F-A554-EEFF12DCAAC3}"/>
              </a:ext>
            </a:extLst>
          </p:cNvPr>
          <p:cNvSpPr/>
          <p:nvPr/>
        </p:nvSpPr>
        <p:spPr>
          <a:xfrm>
            <a:off x="5038361" y="4145858"/>
            <a:ext cx="274320" cy="64724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ounded Rectangle 70">
            <a:extLst>
              <a:ext uri="{FF2B5EF4-FFF2-40B4-BE49-F238E27FC236}">
                <a16:creationId xmlns:a16="http://schemas.microsoft.com/office/drawing/2014/main" id="{ECBF3F12-DCA1-0443-A8DA-7D13B56E7490}"/>
              </a:ext>
            </a:extLst>
          </p:cNvPr>
          <p:cNvSpPr/>
          <p:nvPr/>
        </p:nvSpPr>
        <p:spPr>
          <a:xfrm>
            <a:off x="6604003" y="4145858"/>
            <a:ext cx="137160" cy="64724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ounded Rectangle 71">
            <a:extLst>
              <a:ext uri="{FF2B5EF4-FFF2-40B4-BE49-F238E27FC236}">
                <a16:creationId xmlns:a16="http://schemas.microsoft.com/office/drawing/2014/main" id="{424F0B26-4162-5C47-AB11-666D9D70DFCC}"/>
              </a:ext>
            </a:extLst>
          </p:cNvPr>
          <p:cNvSpPr/>
          <p:nvPr/>
        </p:nvSpPr>
        <p:spPr>
          <a:xfrm>
            <a:off x="6830372" y="4147629"/>
            <a:ext cx="137160" cy="64724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a:extLst>
              <a:ext uri="{FF2B5EF4-FFF2-40B4-BE49-F238E27FC236}">
                <a16:creationId xmlns:a16="http://schemas.microsoft.com/office/drawing/2014/main" id="{CC16077B-A361-4342-9E7E-E474F1DBB367}"/>
              </a:ext>
            </a:extLst>
          </p:cNvPr>
          <p:cNvGrpSpPr/>
          <p:nvPr/>
        </p:nvGrpSpPr>
        <p:grpSpPr>
          <a:xfrm>
            <a:off x="4746458" y="3056349"/>
            <a:ext cx="2372255" cy="647245"/>
            <a:chOff x="4746458" y="3056349"/>
            <a:chExt cx="2372255" cy="647245"/>
          </a:xfrm>
        </p:grpSpPr>
        <p:sp>
          <p:nvSpPr>
            <p:cNvPr id="43" name="Rectangle 42">
              <a:extLst>
                <a:ext uri="{FF2B5EF4-FFF2-40B4-BE49-F238E27FC236}">
                  <a16:creationId xmlns:a16="http://schemas.microsoft.com/office/drawing/2014/main" id="{B34454CC-6EC8-514D-B614-49650A502D12}"/>
                </a:ext>
              </a:extLst>
            </p:cNvPr>
            <p:cNvSpPr/>
            <p:nvPr/>
          </p:nvSpPr>
          <p:spPr>
            <a:xfrm>
              <a:off x="5073281" y="3056349"/>
              <a:ext cx="2031005" cy="276999"/>
            </a:xfrm>
            <a:prstGeom prst="rect">
              <a:avLst/>
            </a:prstGeom>
          </p:spPr>
          <p:txBody>
            <a:bodyPr wrap="none" lIns="0" tIns="0" rIns="0" bIns="0">
              <a:spAutoFit/>
            </a:bodyPr>
            <a:lstStyle/>
            <a:p>
              <a:r>
                <a:rPr lang="en-US" dirty="0"/>
                <a:t>1101 1000 1010 1010</a:t>
              </a:r>
            </a:p>
          </p:txBody>
        </p:sp>
        <p:sp>
          <p:nvSpPr>
            <p:cNvPr id="44" name="Rectangle 43">
              <a:extLst>
                <a:ext uri="{FF2B5EF4-FFF2-40B4-BE49-F238E27FC236}">
                  <a16:creationId xmlns:a16="http://schemas.microsoft.com/office/drawing/2014/main" id="{0131C67B-B6F5-584E-ABF0-9EE98D1F11D9}"/>
                </a:ext>
              </a:extLst>
            </p:cNvPr>
            <p:cNvSpPr/>
            <p:nvPr/>
          </p:nvSpPr>
          <p:spPr>
            <a:xfrm>
              <a:off x="5073281" y="3426595"/>
              <a:ext cx="2045432" cy="276999"/>
            </a:xfrm>
            <a:prstGeom prst="rect">
              <a:avLst/>
            </a:prstGeom>
          </p:spPr>
          <p:txBody>
            <a:bodyPr wrap="none" lIns="0" tIns="0" rIns="0" bIns="0">
              <a:spAutoFit/>
            </a:bodyPr>
            <a:lstStyle/>
            <a:p>
              <a:r>
                <a:rPr lang="en-US" dirty="0"/>
                <a:t>1101 1000 1010 1010</a:t>
              </a:r>
            </a:p>
          </p:txBody>
        </p:sp>
        <p:sp>
          <p:nvSpPr>
            <p:cNvPr id="45" name="Left Brace 44">
              <a:extLst>
                <a:ext uri="{FF2B5EF4-FFF2-40B4-BE49-F238E27FC236}">
                  <a16:creationId xmlns:a16="http://schemas.microsoft.com/office/drawing/2014/main" id="{11CF7BAB-3A97-2742-AA07-5A75A012397D}"/>
                </a:ext>
              </a:extLst>
            </p:cNvPr>
            <p:cNvSpPr/>
            <p:nvPr/>
          </p:nvSpPr>
          <p:spPr>
            <a:xfrm>
              <a:off x="4746458" y="3164306"/>
              <a:ext cx="240631" cy="39704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46" name="Rectangle 45">
            <a:extLst>
              <a:ext uri="{FF2B5EF4-FFF2-40B4-BE49-F238E27FC236}">
                <a16:creationId xmlns:a16="http://schemas.microsoft.com/office/drawing/2014/main" id="{88026A21-D73A-AF4B-BE1E-40E8A09BE4DD}"/>
              </a:ext>
            </a:extLst>
          </p:cNvPr>
          <p:cNvSpPr/>
          <p:nvPr/>
        </p:nvSpPr>
        <p:spPr>
          <a:xfrm>
            <a:off x="118294" y="3224327"/>
            <a:ext cx="4516493" cy="276999"/>
          </a:xfrm>
          <a:prstGeom prst="rect">
            <a:avLst/>
          </a:prstGeom>
        </p:spPr>
        <p:txBody>
          <a:bodyPr wrap="none" lIns="0" tIns="0" rIns="0" bIns="0">
            <a:spAutoFit/>
          </a:bodyPr>
          <a:lstStyle/>
          <a:p>
            <a:r>
              <a:rPr lang="en-US" dirty="0"/>
              <a:t>+1 correlation: count of aligned 1s is maximized.</a:t>
            </a:r>
          </a:p>
        </p:txBody>
      </p:sp>
      <p:sp>
        <p:nvSpPr>
          <p:cNvPr id="51" name="Rectangle 50">
            <a:extLst>
              <a:ext uri="{FF2B5EF4-FFF2-40B4-BE49-F238E27FC236}">
                <a16:creationId xmlns:a16="http://schemas.microsoft.com/office/drawing/2014/main" id="{ED6EF304-A9CE-D841-8B9C-42F40A64DC13}"/>
              </a:ext>
            </a:extLst>
          </p:cNvPr>
          <p:cNvSpPr/>
          <p:nvPr/>
        </p:nvSpPr>
        <p:spPr>
          <a:xfrm>
            <a:off x="8525558" y="3224327"/>
            <a:ext cx="1698350" cy="276999"/>
          </a:xfrm>
          <a:prstGeom prst="rect">
            <a:avLst/>
          </a:prstGeom>
        </p:spPr>
        <p:txBody>
          <a:bodyPr wrap="none" lIns="0" tIns="0" rIns="0" bIns="0">
            <a:spAutoFit/>
          </a:bodyPr>
          <a:lstStyle/>
          <a:p>
            <a:r>
              <a:rPr lang="en-US" dirty="0"/>
              <a:t>Aligned 1 count: 8</a:t>
            </a:r>
          </a:p>
        </p:txBody>
      </p:sp>
      <p:sp>
        <p:nvSpPr>
          <p:cNvPr id="52" name="Rectangle 51">
            <a:extLst>
              <a:ext uri="{FF2B5EF4-FFF2-40B4-BE49-F238E27FC236}">
                <a16:creationId xmlns:a16="http://schemas.microsoft.com/office/drawing/2014/main" id="{7DC637A3-9456-4943-B008-E43C0B13F02C}"/>
              </a:ext>
            </a:extLst>
          </p:cNvPr>
          <p:cNvSpPr/>
          <p:nvPr/>
        </p:nvSpPr>
        <p:spPr>
          <a:xfrm>
            <a:off x="7483893" y="3424735"/>
            <a:ext cx="482504" cy="276999"/>
          </a:xfrm>
          <a:prstGeom prst="rect">
            <a:avLst/>
          </a:prstGeom>
        </p:spPr>
        <p:txBody>
          <a:bodyPr wrap="none" lIns="0" tIns="0" rIns="0" bIns="0">
            <a:spAutoFit/>
          </a:bodyPr>
          <a:lstStyle/>
          <a:p>
            <a:r>
              <a:rPr lang="en-US" dirty="0"/>
              <a:t>  8 1s</a:t>
            </a:r>
          </a:p>
        </p:txBody>
      </p:sp>
      <p:sp>
        <p:nvSpPr>
          <p:cNvPr id="53" name="Rectangle 52">
            <a:extLst>
              <a:ext uri="{FF2B5EF4-FFF2-40B4-BE49-F238E27FC236}">
                <a16:creationId xmlns:a16="http://schemas.microsoft.com/office/drawing/2014/main" id="{2C34D4C3-3E8D-4343-BD78-789805BD18D6}"/>
              </a:ext>
            </a:extLst>
          </p:cNvPr>
          <p:cNvSpPr/>
          <p:nvPr/>
        </p:nvSpPr>
        <p:spPr>
          <a:xfrm>
            <a:off x="7483893" y="3056349"/>
            <a:ext cx="482504" cy="276999"/>
          </a:xfrm>
          <a:prstGeom prst="rect">
            <a:avLst/>
          </a:prstGeom>
        </p:spPr>
        <p:txBody>
          <a:bodyPr wrap="none" lIns="0" tIns="0" rIns="0" bIns="0">
            <a:spAutoFit/>
          </a:bodyPr>
          <a:lstStyle/>
          <a:p>
            <a:r>
              <a:rPr lang="en-US" dirty="0"/>
              <a:t>  8 1s</a:t>
            </a:r>
          </a:p>
        </p:txBody>
      </p:sp>
      <p:sp>
        <p:nvSpPr>
          <p:cNvPr id="54" name="Rectangle 53">
            <a:extLst>
              <a:ext uri="{FF2B5EF4-FFF2-40B4-BE49-F238E27FC236}">
                <a16:creationId xmlns:a16="http://schemas.microsoft.com/office/drawing/2014/main" id="{11B700B7-610E-8949-A014-788BA1DEC234}"/>
              </a:ext>
            </a:extLst>
          </p:cNvPr>
          <p:cNvSpPr/>
          <p:nvPr/>
        </p:nvSpPr>
        <p:spPr>
          <a:xfrm>
            <a:off x="5001626" y="5422392"/>
            <a:ext cx="2188741" cy="276999"/>
          </a:xfrm>
          <a:prstGeom prst="rect">
            <a:avLst/>
          </a:prstGeom>
        </p:spPr>
        <p:txBody>
          <a:bodyPr wrap="none" lIns="0" tIns="0" rIns="0" bIns="0">
            <a:spAutoFit/>
          </a:bodyPr>
          <a:lstStyle/>
          <a:p>
            <a:r>
              <a:rPr lang="en-US" dirty="0">
                <a:solidFill>
                  <a:srgbClr val="FF0000"/>
                </a:solidFill>
              </a:rPr>
              <a:t>Expected in rate coding</a:t>
            </a:r>
          </a:p>
        </p:txBody>
      </p:sp>
    </p:spTree>
    <p:extLst>
      <p:ext uri="{BB962C8B-B14F-4D97-AF65-F5344CB8AC3E}">
        <p14:creationId xmlns:p14="http://schemas.microsoft.com/office/powerpoint/2010/main" val="1348373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Measure of bit streams</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14</a:t>
            </a:fld>
            <a:endParaRPr lang="en-US" dirty="0"/>
          </a:p>
        </p:txBody>
      </p:sp>
      <p:graphicFrame>
        <p:nvGraphicFramePr>
          <p:cNvPr id="25" name="Table 24">
            <a:extLst>
              <a:ext uri="{FF2B5EF4-FFF2-40B4-BE49-F238E27FC236}">
                <a16:creationId xmlns:a16="http://schemas.microsoft.com/office/drawing/2014/main" id="{33DFD609-0079-2F46-B1F7-AA8B45180ED7}"/>
              </a:ext>
            </a:extLst>
          </p:cNvPr>
          <p:cNvGraphicFramePr>
            <a:graphicFrameLocks noGrp="1"/>
          </p:cNvGraphicFramePr>
          <p:nvPr>
            <p:extLst/>
          </p:nvPr>
        </p:nvGraphicFramePr>
        <p:xfrm>
          <a:off x="1836429" y="1700784"/>
          <a:ext cx="8519142" cy="1112520"/>
        </p:xfrm>
        <a:graphic>
          <a:graphicData uri="http://schemas.openxmlformats.org/drawingml/2006/table">
            <a:tbl>
              <a:tblPr firstRow="1" bandRow="1">
                <a:tableStyleId>{F5AB1C69-6EDB-4FF4-983F-18BD219EF322}</a:tableStyleId>
              </a:tblPr>
              <a:tblGrid>
                <a:gridCol w="1303813">
                  <a:extLst>
                    <a:ext uri="{9D8B030D-6E8A-4147-A177-3AD203B41FA5}">
                      <a16:colId xmlns:a16="http://schemas.microsoft.com/office/drawing/2014/main" val="160757940"/>
                    </a:ext>
                  </a:extLst>
                </a:gridCol>
                <a:gridCol w="1431758">
                  <a:extLst>
                    <a:ext uri="{9D8B030D-6E8A-4147-A177-3AD203B41FA5}">
                      <a16:colId xmlns:a16="http://schemas.microsoft.com/office/drawing/2014/main" val="4172354850"/>
                    </a:ext>
                  </a:extLst>
                </a:gridCol>
                <a:gridCol w="5783571">
                  <a:extLst>
                    <a:ext uri="{9D8B030D-6E8A-4147-A177-3AD203B41FA5}">
                      <a16:colId xmlns:a16="http://schemas.microsoft.com/office/drawing/2014/main" val="634428117"/>
                    </a:ext>
                  </a:extLst>
                </a:gridCol>
              </a:tblGrid>
              <a:tr h="370840">
                <a:tc>
                  <a:txBody>
                    <a:bodyPr/>
                    <a:lstStyle/>
                    <a:p>
                      <a:pPr algn="l"/>
                      <a:r>
                        <a:rPr lang="en-US" dirty="0"/>
                        <a:t>Metric</a:t>
                      </a:r>
                    </a:p>
                  </a:txBody>
                  <a:tcPr anchor="ctr"/>
                </a:tc>
                <a:tc>
                  <a:txBody>
                    <a:bodyPr/>
                    <a:lstStyle/>
                    <a:p>
                      <a:pPr algn="ctr"/>
                      <a:r>
                        <a:rPr lang="en-US" dirty="0"/>
                        <a:t>Bit stream</a:t>
                      </a:r>
                    </a:p>
                  </a:txBody>
                  <a:tcPr anchor="ctr"/>
                </a:tc>
                <a:tc>
                  <a:txBody>
                    <a:bodyPr/>
                    <a:lstStyle/>
                    <a:p>
                      <a:pPr algn="ctr"/>
                      <a:r>
                        <a:rPr lang="en-US" dirty="0"/>
                        <a:t>Goal</a:t>
                      </a:r>
                    </a:p>
                  </a:txBody>
                  <a:tcPr anchor="ctr"/>
                </a:tc>
                <a:extLst>
                  <a:ext uri="{0D108BD9-81ED-4DB2-BD59-A6C34878D82A}">
                    <a16:rowId xmlns:a16="http://schemas.microsoft.com/office/drawing/2014/main" val="1480644165"/>
                  </a:ext>
                </a:extLst>
              </a:tr>
              <a:tr h="370840">
                <a:tc>
                  <a:txBody>
                    <a:bodyPr/>
                    <a:lstStyle/>
                    <a:p>
                      <a:r>
                        <a:rPr lang="en-US" dirty="0"/>
                        <a:t>Correlation</a:t>
                      </a:r>
                    </a:p>
                  </a:txBody>
                  <a:tcPr anchor="ctr">
                    <a:solidFill>
                      <a:srgbClr val="FF7E79"/>
                    </a:solidFill>
                  </a:tcPr>
                </a:tc>
                <a:tc>
                  <a:txBody>
                    <a:bodyPr/>
                    <a:lstStyle/>
                    <a:p>
                      <a:pPr algn="ctr"/>
                      <a:r>
                        <a:rPr lang="en-US" dirty="0"/>
                        <a:t>Two</a:t>
                      </a:r>
                    </a:p>
                  </a:txBody>
                  <a:tcPr anchor="ctr">
                    <a:solidFill>
                      <a:srgbClr val="FF7E79"/>
                    </a:solidFill>
                  </a:tcPr>
                </a:tc>
                <a:tc>
                  <a:txBody>
                    <a:bodyPr/>
                    <a:lstStyle/>
                    <a:p>
                      <a:pPr algn="ctr"/>
                      <a:r>
                        <a:rPr lang="en-US" dirty="0"/>
                        <a:t>How similar two bit streams are.</a:t>
                      </a:r>
                    </a:p>
                  </a:txBody>
                  <a:tcPr anchor="ctr">
                    <a:solidFill>
                      <a:srgbClr val="FF7E79"/>
                    </a:solidFill>
                  </a:tcPr>
                </a:tc>
                <a:extLst>
                  <a:ext uri="{0D108BD9-81ED-4DB2-BD59-A6C34878D82A}">
                    <a16:rowId xmlns:a16="http://schemas.microsoft.com/office/drawing/2014/main" val="2567455805"/>
                  </a:ext>
                </a:extLst>
              </a:tr>
              <a:tr h="370840">
                <a:tc>
                  <a:txBody>
                    <a:bodyPr/>
                    <a:lstStyle/>
                    <a:p>
                      <a:r>
                        <a:rPr lang="en-US" dirty="0"/>
                        <a:t>Stability</a:t>
                      </a:r>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227268761"/>
                  </a:ext>
                </a:extLst>
              </a:tr>
            </a:tbl>
          </a:graphicData>
        </a:graphic>
      </p:graphicFrame>
      <p:grpSp>
        <p:nvGrpSpPr>
          <p:cNvPr id="3" name="Group 2">
            <a:extLst>
              <a:ext uri="{FF2B5EF4-FFF2-40B4-BE49-F238E27FC236}">
                <a16:creationId xmlns:a16="http://schemas.microsoft.com/office/drawing/2014/main" id="{266828E2-E70E-9B45-898E-53E8E1E0715A}"/>
              </a:ext>
            </a:extLst>
          </p:cNvPr>
          <p:cNvGrpSpPr/>
          <p:nvPr/>
        </p:nvGrpSpPr>
        <p:grpSpPr>
          <a:xfrm>
            <a:off x="4746458" y="3056349"/>
            <a:ext cx="2372255" cy="647245"/>
            <a:chOff x="4746458" y="3056349"/>
            <a:chExt cx="2372255" cy="647245"/>
          </a:xfrm>
        </p:grpSpPr>
        <p:sp>
          <p:nvSpPr>
            <p:cNvPr id="35" name="Rectangle 34">
              <a:extLst>
                <a:ext uri="{FF2B5EF4-FFF2-40B4-BE49-F238E27FC236}">
                  <a16:creationId xmlns:a16="http://schemas.microsoft.com/office/drawing/2014/main" id="{E0A06A29-3981-864C-AE65-9B44D3AFF09F}"/>
                </a:ext>
              </a:extLst>
            </p:cNvPr>
            <p:cNvSpPr/>
            <p:nvPr/>
          </p:nvSpPr>
          <p:spPr>
            <a:xfrm>
              <a:off x="5073281" y="3056349"/>
              <a:ext cx="2031005" cy="276999"/>
            </a:xfrm>
            <a:prstGeom prst="rect">
              <a:avLst/>
            </a:prstGeom>
          </p:spPr>
          <p:txBody>
            <a:bodyPr wrap="none" lIns="0" tIns="0" rIns="0" bIns="0">
              <a:spAutoFit/>
            </a:bodyPr>
            <a:lstStyle/>
            <a:p>
              <a:r>
                <a:rPr lang="en-US" dirty="0"/>
                <a:t>1101 1000 1010 1010</a:t>
              </a:r>
            </a:p>
          </p:txBody>
        </p:sp>
        <p:sp>
          <p:nvSpPr>
            <p:cNvPr id="36" name="Rectangle 35">
              <a:extLst>
                <a:ext uri="{FF2B5EF4-FFF2-40B4-BE49-F238E27FC236}">
                  <a16:creationId xmlns:a16="http://schemas.microsoft.com/office/drawing/2014/main" id="{E1CC9CC5-06A0-C040-BF64-6103DB1932CD}"/>
                </a:ext>
              </a:extLst>
            </p:cNvPr>
            <p:cNvSpPr/>
            <p:nvPr/>
          </p:nvSpPr>
          <p:spPr>
            <a:xfrm>
              <a:off x="5073281" y="3426595"/>
              <a:ext cx="2045432" cy="276999"/>
            </a:xfrm>
            <a:prstGeom prst="rect">
              <a:avLst/>
            </a:prstGeom>
          </p:spPr>
          <p:txBody>
            <a:bodyPr wrap="none" lIns="0" tIns="0" rIns="0" bIns="0">
              <a:spAutoFit/>
            </a:bodyPr>
            <a:lstStyle/>
            <a:p>
              <a:r>
                <a:rPr lang="en-US" dirty="0"/>
                <a:t>1101 1000 1010 1010</a:t>
              </a:r>
            </a:p>
          </p:txBody>
        </p:sp>
        <p:sp>
          <p:nvSpPr>
            <p:cNvPr id="5" name="Left Brace 4">
              <a:extLst>
                <a:ext uri="{FF2B5EF4-FFF2-40B4-BE49-F238E27FC236}">
                  <a16:creationId xmlns:a16="http://schemas.microsoft.com/office/drawing/2014/main" id="{4B4EDF38-54EC-7644-9134-40C809243599}"/>
                </a:ext>
              </a:extLst>
            </p:cNvPr>
            <p:cNvSpPr/>
            <p:nvPr/>
          </p:nvSpPr>
          <p:spPr>
            <a:xfrm>
              <a:off x="4746458" y="3164306"/>
              <a:ext cx="240631" cy="39704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2F9BC799-7774-A24C-9278-295A18882A59}"/>
              </a:ext>
            </a:extLst>
          </p:cNvPr>
          <p:cNvSpPr/>
          <p:nvPr/>
        </p:nvSpPr>
        <p:spPr>
          <a:xfrm>
            <a:off x="118294" y="3224327"/>
            <a:ext cx="4516493" cy="276999"/>
          </a:xfrm>
          <a:prstGeom prst="rect">
            <a:avLst/>
          </a:prstGeom>
        </p:spPr>
        <p:txBody>
          <a:bodyPr wrap="none" lIns="0" tIns="0" rIns="0" bIns="0">
            <a:spAutoFit/>
          </a:bodyPr>
          <a:lstStyle/>
          <a:p>
            <a:r>
              <a:rPr lang="en-US" dirty="0"/>
              <a:t>+1 correlation: count of aligned 1s is maximized.</a:t>
            </a:r>
          </a:p>
        </p:txBody>
      </p:sp>
      <p:sp>
        <p:nvSpPr>
          <p:cNvPr id="24" name="Rectangle 23">
            <a:extLst>
              <a:ext uri="{FF2B5EF4-FFF2-40B4-BE49-F238E27FC236}">
                <a16:creationId xmlns:a16="http://schemas.microsoft.com/office/drawing/2014/main" id="{95630ED2-93C6-9845-99DF-2CAC5AD48E47}"/>
              </a:ext>
            </a:extLst>
          </p:cNvPr>
          <p:cNvSpPr/>
          <p:nvPr/>
        </p:nvSpPr>
        <p:spPr>
          <a:xfrm>
            <a:off x="118294" y="5421709"/>
            <a:ext cx="4491358" cy="276999"/>
          </a:xfrm>
          <a:prstGeom prst="rect">
            <a:avLst/>
          </a:prstGeom>
        </p:spPr>
        <p:txBody>
          <a:bodyPr wrap="none" lIns="0" tIns="0" rIns="0" bIns="0">
            <a:spAutoFit/>
          </a:bodyPr>
          <a:lstStyle/>
          <a:p>
            <a:r>
              <a:rPr lang="en-US" dirty="0">
                <a:solidFill>
                  <a:srgbClr val="FF0000"/>
                </a:solidFill>
              </a:rPr>
              <a:t> -1 </a:t>
            </a:r>
            <a:r>
              <a:rPr lang="en-US" dirty="0"/>
              <a:t>correlation: count of aligned 1s is </a:t>
            </a:r>
            <a:r>
              <a:rPr lang="en-US" dirty="0">
                <a:solidFill>
                  <a:srgbClr val="FF0000"/>
                </a:solidFill>
              </a:rPr>
              <a:t>minimized.</a:t>
            </a:r>
          </a:p>
        </p:txBody>
      </p:sp>
      <p:sp>
        <p:nvSpPr>
          <p:cNvPr id="29" name="Rectangle 28">
            <a:extLst>
              <a:ext uri="{FF2B5EF4-FFF2-40B4-BE49-F238E27FC236}">
                <a16:creationId xmlns:a16="http://schemas.microsoft.com/office/drawing/2014/main" id="{8644F0C5-EB56-6546-A276-93929CFFF476}"/>
              </a:ext>
            </a:extLst>
          </p:cNvPr>
          <p:cNvSpPr/>
          <p:nvPr/>
        </p:nvSpPr>
        <p:spPr>
          <a:xfrm>
            <a:off x="123684" y="4323018"/>
            <a:ext cx="4353884" cy="276999"/>
          </a:xfrm>
          <a:prstGeom prst="rect">
            <a:avLst/>
          </a:prstGeom>
        </p:spPr>
        <p:txBody>
          <a:bodyPr wrap="none" lIns="0" tIns="0" rIns="0" bIns="0">
            <a:spAutoFit/>
          </a:bodyPr>
          <a:lstStyle/>
          <a:p>
            <a:r>
              <a:rPr lang="en-US" dirty="0"/>
              <a:t>  0 correlation: count of aligned 1s is balanced.</a:t>
            </a:r>
          </a:p>
        </p:txBody>
      </p:sp>
      <p:grpSp>
        <p:nvGrpSpPr>
          <p:cNvPr id="30" name="Group 29">
            <a:extLst>
              <a:ext uri="{FF2B5EF4-FFF2-40B4-BE49-F238E27FC236}">
                <a16:creationId xmlns:a16="http://schemas.microsoft.com/office/drawing/2014/main" id="{81295D98-1519-CB4C-9798-7AFCF9AFA6B7}"/>
              </a:ext>
            </a:extLst>
          </p:cNvPr>
          <p:cNvGrpSpPr/>
          <p:nvPr/>
        </p:nvGrpSpPr>
        <p:grpSpPr>
          <a:xfrm>
            <a:off x="4746458" y="4151376"/>
            <a:ext cx="2372255" cy="647245"/>
            <a:chOff x="4746458" y="3056349"/>
            <a:chExt cx="2372255" cy="647245"/>
          </a:xfrm>
        </p:grpSpPr>
        <p:sp>
          <p:nvSpPr>
            <p:cNvPr id="31" name="Rectangle 30">
              <a:extLst>
                <a:ext uri="{FF2B5EF4-FFF2-40B4-BE49-F238E27FC236}">
                  <a16:creationId xmlns:a16="http://schemas.microsoft.com/office/drawing/2014/main" id="{8F15F843-6D7D-A04B-B392-03E1D8A6D070}"/>
                </a:ext>
              </a:extLst>
            </p:cNvPr>
            <p:cNvSpPr/>
            <p:nvPr/>
          </p:nvSpPr>
          <p:spPr>
            <a:xfrm>
              <a:off x="5073281" y="3056349"/>
              <a:ext cx="2045432" cy="276999"/>
            </a:xfrm>
            <a:prstGeom prst="rect">
              <a:avLst/>
            </a:prstGeom>
          </p:spPr>
          <p:txBody>
            <a:bodyPr wrap="none" lIns="0" tIns="0" rIns="0" bIns="0">
              <a:spAutoFit/>
            </a:bodyPr>
            <a:lstStyle/>
            <a:p>
              <a:r>
                <a:rPr lang="en-US" dirty="0"/>
                <a:t>1101 1000 1010 1010</a:t>
              </a:r>
            </a:p>
          </p:txBody>
        </p:sp>
        <p:sp>
          <p:nvSpPr>
            <p:cNvPr id="32" name="Rectangle 31">
              <a:extLst>
                <a:ext uri="{FF2B5EF4-FFF2-40B4-BE49-F238E27FC236}">
                  <a16:creationId xmlns:a16="http://schemas.microsoft.com/office/drawing/2014/main" id="{EC7BC1DD-D1A3-3B47-A3A9-EF83837B476D}"/>
                </a:ext>
              </a:extLst>
            </p:cNvPr>
            <p:cNvSpPr/>
            <p:nvPr/>
          </p:nvSpPr>
          <p:spPr>
            <a:xfrm>
              <a:off x="5073281" y="3426595"/>
              <a:ext cx="2031005" cy="276999"/>
            </a:xfrm>
            <a:prstGeom prst="rect">
              <a:avLst/>
            </a:prstGeom>
          </p:spPr>
          <p:txBody>
            <a:bodyPr wrap="none" lIns="0" tIns="0" rIns="0" bIns="0">
              <a:spAutoFit/>
            </a:bodyPr>
            <a:lstStyle/>
            <a:p>
              <a:r>
                <a:rPr lang="en-US" dirty="0"/>
                <a:t>1110 0100 0101 1010</a:t>
              </a:r>
            </a:p>
          </p:txBody>
        </p:sp>
        <p:sp>
          <p:nvSpPr>
            <p:cNvPr id="33" name="Left Brace 32">
              <a:extLst>
                <a:ext uri="{FF2B5EF4-FFF2-40B4-BE49-F238E27FC236}">
                  <a16:creationId xmlns:a16="http://schemas.microsoft.com/office/drawing/2014/main" id="{A23FC286-0CE9-4441-9715-AF725E69C815}"/>
                </a:ext>
              </a:extLst>
            </p:cNvPr>
            <p:cNvSpPr/>
            <p:nvPr/>
          </p:nvSpPr>
          <p:spPr>
            <a:xfrm>
              <a:off x="4746458" y="3164306"/>
              <a:ext cx="240631" cy="39704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27AC67F5-D242-F947-A5A9-651AD218DC02}"/>
              </a:ext>
            </a:extLst>
          </p:cNvPr>
          <p:cNvGrpSpPr/>
          <p:nvPr/>
        </p:nvGrpSpPr>
        <p:grpSpPr>
          <a:xfrm>
            <a:off x="4737183" y="5248656"/>
            <a:ext cx="2372255" cy="647245"/>
            <a:chOff x="4746458" y="3056349"/>
            <a:chExt cx="2372255" cy="647245"/>
          </a:xfrm>
        </p:grpSpPr>
        <p:sp>
          <p:nvSpPr>
            <p:cNvPr id="40" name="Rectangle 39">
              <a:extLst>
                <a:ext uri="{FF2B5EF4-FFF2-40B4-BE49-F238E27FC236}">
                  <a16:creationId xmlns:a16="http://schemas.microsoft.com/office/drawing/2014/main" id="{DAB5B55B-D063-0A44-ADA8-5DBC5BFDA2E1}"/>
                </a:ext>
              </a:extLst>
            </p:cNvPr>
            <p:cNvSpPr/>
            <p:nvPr/>
          </p:nvSpPr>
          <p:spPr>
            <a:xfrm>
              <a:off x="5073281" y="3056349"/>
              <a:ext cx="2045432" cy="276999"/>
            </a:xfrm>
            <a:prstGeom prst="rect">
              <a:avLst/>
            </a:prstGeom>
          </p:spPr>
          <p:txBody>
            <a:bodyPr wrap="none" lIns="0" tIns="0" rIns="0" bIns="0">
              <a:spAutoFit/>
            </a:bodyPr>
            <a:lstStyle/>
            <a:p>
              <a:r>
                <a:rPr lang="en-US" dirty="0"/>
                <a:t>1101 1000 1010 1010</a:t>
              </a:r>
            </a:p>
          </p:txBody>
        </p:sp>
        <p:sp>
          <p:nvSpPr>
            <p:cNvPr id="41" name="Rectangle 40">
              <a:extLst>
                <a:ext uri="{FF2B5EF4-FFF2-40B4-BE49-F238E27FC236}">
                  <a16:creationId xmlns:a16="http://schemas.microsoft.com/office/drawing/2014/main" id="{3ADAB524-561E-1F41-8BBF-33FC35153615}"/>
                </a:ext>
              </a:extLst>
            </p:cNvPr>
            <p:cNvSpPr/>
            <p:nvPr/>
          </p:nvSpPr>
          <p:spPr>
            <a:xfrm>
              <a:off x="5073281" y="3426595"/>
              <a:ext cx="2031005" cy="276999"/>
            </a:xfrm>
            <a:prstGeom prst="rect">
              <a:avLst/>
            </a:prstGeom>
          </p:spPr>
          <p:txBody>
            <a:bodyPr wrap="none" lIns="0" tIns="0" rIns="0" bIns="0">
              <a:spAutoFit/>
            </a:bodyPr>
            <a:lstStyle/>
            <a:p>
              <a:r>
                <a:rPr lang="en-US" dirty="0"/>
                <a:t>0010 0111 0101 0101</a:t>
              </a:r>
            </a:p>
          </p:txBody>
        </p:sp>
        <p:sp>
          <p:nvSpPr>
            <p:cNvPr id="42" name="Left Brace 41">
              <a:extLst>
                <a:ext uri="{FF2B5EF4-FFF2-40B4-BE49-F238E27FC236}">
                  <a16:creationId xmlns:a16="http://schemas.microsoft.com/office/drawing/2014/main" id="{1FC0F638-E455-3642-BF86-C8EBDB6522D2}"/>
                </a:ext>
              </a:extLst>
            </p:cNvPr>
            <p:cNvSpPr/>
            <p:nvPr/>
          </p:nvSpPr>
          <p:spPr>
            <a:xfrm>
              <a:off x="4746458" y="3164306"/>
              <a:ext cx="240631" cy="39704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47" name="Rectangle 46">
            <a:extLst>
              <a:ext uri="{FF2B5EF4-FFF2-40B4-BE49-F238E27FC236}">
                <a16:creationId xmlns:a16="http://schemas.microsoft.com/office/drawing/2014/main" id="{8B3104B6-1EA7-4540-B769-D061C037F3FD}"/>
              </a:ext>
            </a:extLst>
          </p:cNvPr>
          <p:cNvSpPr/>
          <p:nvPr/>
        </p:nvSpPr>
        <p:spPr>
          <a:xfrm>
            <a:off x="8525558" y="3224327"/>
            <a:ext cx="1698350" cy="276999"/>
          </a:xfrm>
          <a:prstGeom prst="rect">
            <a:avLst/>
          </a:prstGeom>
        </p:spPr>
        <p:txBody>
          <a:bodyPr wrap="none" lIns="0" tIns="0" rIns="0" bIns="0">
            <a:spAutoFit/>
          </a:bodyPr>
          <a:lstStyle/>
          <a:p>
            <a:r>
              <a:rPr lang="en-US" dirty="0"/>
              <a:t>Aligned 1 count: 8</a:t>
            </a:r>
          </a:p>
        </p:txBody>
      </p:sp>
      <p:sp>
        <p:nvSpPr>
          <p:cNvPr id="49" name="Rectangle 48">
            <a:extLst>
              <a:ext uri="{FF2B5EF4-FFF2-40B4-BE49-F238E27FC236}">
                <a16:creationId xmlns:a16="http://schemas.microsoft.com/office/drawing/2014/main" id="{2090F0BE-0000-E14F-ADDA-6486559497EB}"/>
              </a:ext>
            </a:extLst>
          </p:cNvPr>
          <p:cNvSpPr/>
          <p:nvPr/>
        </p:nvSpPr>
        <p:spPr>
          <a:xfrm>
            <a:off x="8525558" y="4319354"/>
            <a:ext cx="1698350" cy="276999"/>
          </a:xfrm>
          <a:prstGeom prst="rect">
            <a:avLst/>
          </a:prstGeom>
        </p:spPr>
        <p:txBody>
          <a:bodyPr wrap="none" lIns="0" tIns="0" rIns="0" bIns="0">
            <a:spAutoFit/>
          </a:bodyPr>
          <a:lstStyle/>
          <a:p>
            <a:r>
              <a:rPr lang="en-US" dirty="0"/>
              <a:t>Aligned 1 count: 4</a:t>
            </a:r>
          </a:p>
        </p:txBody>
      </p:sp>
      <p:sp>
        <p:nvSpPr>
          <p:cNvPr id="50" name="Rectangle 49">
            <a:extLst>
              <a:ext uri="{FF2B5EF4-FFF2-40B4-BE49-F238E27FC236}">
                <a16:creationId xmlns:a16="http://schemas.microsoft.com/office/drawing/2014/main" id="{D54CA2F6-166B-4744-8928-602558E92A7E}"/>
              </a:ext>
            </a:extLst>
          </p:cNvPr>
          <p:cNvSpPr/>
          <p:nvPr/>
        </p:nvSpPr>
        <p:spPr>
          <a:xfrm>
            <a:off x="8525558" y="5421709"/>
            <a:ext cx="1698350" cy="276999"/>
          </a:xfrm>
          <a:prstGeom prst="rect">
            <a:avLst/>
          </a:prstGeom>
        </p:spPr>
        <p:txBody>
          <a:bodyPr wrap="none" lIns="0" tIns="0" rIns="0" bIns="0">
            <a:spAutoFit/>
          </a:bodyPr>
          <a:lstStyle/>
          <a:p>
            <a:r>
              <a:rPr lang="en-US" dirty="0"/>
              <a:t>Aligned 1 count: </a:t>
            </a:r>
            <a:r>
              <a:rPr lang="en-US" dirty="0">
                <a:solidFill>
                  <a:srgbClr val="FF0000"/>
                </a:solidFill>
              </a:rPr>
              <a:t>0</a:t>
            </a:r>
          </a:p>
        </p:txBody>
      </p:sp>
      <p:sp>
        <p:nvSpPr>
          <p:cNvPr id="63" name="Rectangle 62">
            <a:extLst>
              <a:ext uri="{FF2B5EF4-FFF2-40B4-BE49-F238E27FC236}">
                <a16:creationId xmlns:a16="http://schemas.microsoft.com/office/drawing/2014/main" id="{15328BC9-D4C3-7548-B7DD-0FDFEC61818A}"/>
              </a:ext>
            </a:extLst>
          </p:cNvPr>
          <p:cNvSpPr/>
          <p:nvPr/>
        </p:nvSpPr>
        <p:spPr>
          <a:xfrm>
            <a:off x="7483893" y="3424735"/>
            <a:ext cx="482504" cy="276999"/>
          </a:xfrm>
          <a:prstGeom prst="rect">
            <a:avLst/>
          </a:prstGeom>
        </p:spPr>
        <p:txBody>
          <a:bodyPr wrap="none" lIns="0" tIns="0" rIns="0" bIns="0">
            <a:spAutoFit/>
          </a:bodyPr>
          <a:lstStyle/>
          <a:p>
            <a:r>
              <a:rPr lang="en-US" dirty="0"/>
              <a:t>  8 1s</a:t>
            </a:r>
          </a:p>
        </p:txBody>
      </p:sp>
      <p:sp>
        <p:nvSpPr>
          <p:cNvPr id="64" name="Rectangle 63">
            <a:extLst>
              <a:ext uri="{FF2B5EF4-FFF2-40B4-BE49-F238E27FC236}">
                <a16:creationId xmlns:a16="http://schemas.microsoft.com/office/drawing/2014/main" id="{67A54504-D487-284C-93D0-A88CDC59CF33}"/>
              </a:ext>
            </a:extLst>
          </p:cNvPr>
          <p:cNvSpPr/>
          <p:nvPr/>
        </p:nvSpPr>
        <p:spPr>
          <a:xfrm>
            <a:off x="7483893" y="3056349"/>
            <a:ext cx="482504" cy="276999"/>
          </a:xfrm>
          <a:prstGeom prst="rect">
            <a:avLst/>
          </a:prstGeom>
        </p:spPr>
        <p:txBody>
          <a:bodyPr wrap="none" lIns="0" tIns="0" rIns="0" bIns="0">
            <a:spAutoFit/>
          </a:bodyPr>
          <a:lstStyle/>
          <a:p>
            <a:r>
              <a:rPr lang="en-US" dirty="0"/>
              <a:t>  8 1s</a:t>
            </a:r>
          </a:p>
        </p:txBody>
      </p:sp>
      <p:sp>
        <p:nvSpPr>
          <p:cNvPr id="65" name="Rectangle 64">
            <a:extLst>
              <a:ext uri="{FF2B5EF4-FFF2-40B4-BE49-F238E27FC236}">
                <a16:creationId xmlns:a16="http://schemas.microsoft.com/office/drawing/2014/main" id="{06925FBF-E7F3-6347-81CE-FE808CC31BB0}"/>
              </a:ext>
            </a:extLst>
          </p:cNvPr>
          <p:cNvSpPr/>
          <p:nvPr/>
        </p:nvSpPr>
        <p:spPr>
          <a:xfrm>
            <a:off x="7483893" y="4516015"/>
            <a:ext cx="482504" cy="276999"/>
          </a:xfrm>
          <a:prstGeom prst="rect">
            <a:avLst/>
          </a:prstGeom>
        </p:spPr>
        <p:txBody>
          <a:bodyPr wrap="none" lIns="0" tIns="0" rIns="0" bIns="0">
            <a:spAutoFit/>
          </a:bodyPr>
          <a:lstStyle/>
          <a:p>
            <a:r>
              <a:rPr lang="en-US" dirty="0"/>
              <a:t>  8 1s</a:t>
            </a:r>
          </a:p>
        </p:txBody>
      </p:sp>
      <p:sp>
        <p:nvSpPr>
          <p:cNvPr id="66" name="Rectangle 65">
            <a:extLst>
              <a:ext uri="{FF2B5EF4-FFF2-40B4-BE49-F238E27FC236}">
                <a16:creationId xmlns:a16="http://schemas.microsoft.com/office/drawing/2014/main" id="{84B11E03-149A-DB47-8514-838A5129E597}"/>
              </a:ext>
            </a:extLst>
          </p:cNvPr>
          <p:cNvSpPr/>
          <p:nvPr/>
        </p:nvSpPr>
        <p:spPr>
          <a:xfrm>
            <a:off x="7483893" y="4147629"/>
            <a:ext cx="482504" cy="276999"/>
          </a:xfrm>
          <a:prstGeom prst="rect">
            <a:avLst/>
          </a:prstGeom>
        </p:spPr>
        <p:txBody>
          <a:bodyPr wrap="none" lIns="0" tIns="0" rIns="0" bIns="0">
            <a:spAutoFit/>
          </a:bodyPr>
          <a:lstStyle/>
          <a:p>
            <a:r>
              <a:rPr lang="en-US" dirty="0"/>
              <a:t>  8 1s</a:t>
            </a:r>
          </a:p>
        </p:txBody>
      </p:sp>
      <p:sp>
        <p:nvSpPr>
          <p:cNvPr id="67" name="Rectangle 66">
            <a:extLst>
              <a:ext uri="{FF2B5EF4-FFF2-40B4-BE49-F238E27FC236}">
                <a16:creationId xmlns:a16="http://schemas.microsoft.com/office/drawing/2014/main" id="{FB22F5D4-13C5-F841-8484-249C769A5936}"/>
              </a:ext>
            </a:extLst>
          </p:cNvPr>
          <p:cNvSpPr/>
          <p:nvPr/>
        </p:nvSpPr>
        <p:spPr>
          <a:xfrm>
            <a:off x="7483893" y="5617042"/>
            <a:ext cx="482504" cy="276999"/>
          </a:xfrm>
          <a:prstGeom prst="rect">
            <a:avLst/>
          </a:prstGeom>
        </p:spPr>
        <p:txBody>
          <a:bodyPr wrap="none" lIns="0" tIns="0" rIns="0" bIns="0">
            <a:spAutoFit/>
          </a:bodyPr>
          <a:lstStyle/>
          <a:p>
            <a:r>
              <a:rPr lang="en-US" dirty="0"/>
              <a:t>  8 1s</a:t>
            </a:r>
          </a:p>
        </p:txBody>
      </p:sp>
      <p:sp>
        <p:nvSpPr>
          <p:cNvPr id="68" name="Rectangle 67">
            <a:extLst>
              <a:ext uri="{FF2B5EF4-FFF2-40B4-BE49-F238E27FC236}">
                <a16:creationId xmlns:a16="http://schemas.microsoft.com/office/drawing/2014/main" id="{24710927-F59D-FA47-9C77-A3E69462713B}"/>
              </a:ext>
            </a:extLst>
          </p:cNvPr>
          <p:cNvSpPr/>
          <p:nvPr/>
        </p:nvSpPr>
        <p:spPr>
          <a:xfrm>
            <a:off x="7483893" y="5248656"/>
            <a:ext cx="482504" cy="276999"/>
          </a:xfrm>
          <a:prstGeom prst="rect">
            <a:avLst/>
          </a:prstGeom>
        </p:spPr>
        <p:txBody>
          <a:bodyPr wrap="none" lIns="0" tIns="0" rIns="0" bIns="0">
            <a:spAutoFit/>
          </a:bodyPr>
          <a:lstStyle/>
          <a:p>
            <a:r>
              <a:rPr lang="en-US" dirty="0"/>
              <a:t>  8 1s</a:t>
            </a:r>
          </a:p>
        </p:txBody>
      </p:sp>
    </p:spTree>
    <p:extLst>
      <p:ext uri="{BB962C8B-B14F-4D97-AF65-F5344CB8AC3E}">
        <p14:creationId xmlns:p14="http://schemas.microsoft.com/office/powerpoint/2010/main" val="42063959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Measure of bit streams</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15</a:t>
            </a:fld>
            <a:endParaRPr lang="en-US" dirty="0"/>
          </a:p>
        </p:txBody>
      </p:sp>
      <p:graphicFrame>
        <p:nvGraphicFramePr>
          <p:cNvPr id="25" name="Table 24">
            <a:extLst>
              <a:ext uri="{FF2B5EF4-FFF2-40B4-BE49-F238E27FC236}">
                <a16:creationId xmlns:a16="http://schemas.microsoft.com/office/drawing/2014/main" id="{33DFD609-0079-2F46-B1F7-AA8B45180ED7}"/>
              </a:ext>
            </a:extLst>
          </p:cNvPr>
          <p:cNvGraphicFramePr>
            <a:graphicFrameLocks noGrp="1"/>
          </p:cNvGraphicFramePr>
          <p:nvPr>
            <p:extLst>
              <p:ext uri="{D42A27DB-BD31-4B8C-83A1-F6EECF244321}">
                <p14:modId xmlns:p14="http://schemas.microsoft.com/office/powerpoint/2010/main" val="3931017423"/>
              </p:ext>
            </p:extLst>
          </p:nvPr>
        </p:nvGraphicFramePr>
        <p:xfrm>
          <a:off x="1836429" y="1700784"/>
          <a:ext cx="8519142" cy="1112520"/>
        </p:xfrm>
        <a:graphic>
          <a:graphicData uri="http://schemas.openxmlformats.org/drawingml/2006/table">
            <a:tbl>
              <a:tblPr firstRow="1" bandRow="1">
                <a:tableStyleId>{F5AB1C69-6EDB-4FF4-983F-18BD219EF322}</a:tableStyleId>
              </a:tblPr>
              <a:tblGrid>
                <a:gridCol w="1303813">
                  <a:extLst>
                    <a:ext uri="{9D8B030D-6E8A-4147-A177-3AD203B41FA5}">
                      <a16:colId xmlns:a16="http://schemas.microsoft.com/office/drawing/2014/main" val="160757940"/>
                    </a:ext>
                  </a:extLst>
                </a:gridCol>
                <a:gridCol w="1431758">
                  <a:extLst>
                    <a:ext uri="{9D8B030D-6E8A-4147-A177-3AD203B41FA5}">
                      <a16:colId xmlns:a16="http://schemas.microsoft.com/office/drawing/2014/main" val="4172354850"/>
                    </a:ext>
                  </a:extLst>
                </a:gridCol>
                <a:gridCol w="5783571">
                  <a:extLst>
                    <a:ext uri="{9D8B030D-6E8A-4147-A177-3AD203B41FA5}">
                      <a16:colId xmlns:a16="http://schemas.microsoft.com/office/drawing/2014/main" val="634428117"/>
                    </a:ext>
                  </a:extLst>
                </a:gridCol>
              </a:tblGrid>
              <a:tr h="370840">
                <a:tc>
                  <a:txBody>
                    <a:bodyPr/>
                    <a:lstStyle/>
                    <a:p>
                      <a:pPr algn="l"/>
                      <a:r>
                        <a:rPr lang="en-US" dirty="0"/>
                        <a:t>Metric</a:t>
                      </a:r>
                    </a:p>
                  </a:txBody>
                  <a:tcPr anchor="ctr"/>
                </a:tc>
                <a:tc>
                  <a:txBody>
                    <a:bodyPr/>
                    <a:lstStyle/>
                    <a:p>
                      <a:pPr algn="ctr"/>
                      <a:r>
                        <a:rPr lang="en-US" dirty="0"/>
                        <a:t>Bit stream</a:t>
                      </a:r>
                    </a:p>
                  </a:txBody>
                  <a:tcPr anchor="ctr"/>
                </a:tc>
                <a:tc>
                  <a:txBody>
                    <a:bodyPr/>
                    <a:lstStyle/>
                    <a:p>
                      <a:pPr algn="ctr"/>
                      <a:r>
                        <a:rPr lang="en-US" dirty="0"/>
                        <a:t>Goal</a:t>
                      </a:r>
                    </a:p>
                  </a:txBody>
                  <a:tcPr anchor="ctr"/>
                </a:tc>
                <a:extLst>
                  <a:ext uri="{0D108BD9-81ED-4DB2-BD59-A6C34878D82A}">
                    <a16:rowId xmlns:a16="http://schemas.microsoft.com/office/drawing/2014/main" val="1480644165"/>
                  </a:ext>
                </a:extLst>
              </a:tr>
              <a:tr h="370840">
                <a:tc>
                  <a:txBody>
                    <a:bodyPr/>
                    <a:lstStyle/>
                    <a:p>
                      <a:r>
                        <a:rPr lang="en-US" dirty="0"/>
                        <a:t>Correlation</a:t>
                      </a:r>
                    </a:p>
                  </a:txBody>
                  <a:tcPr anchor="ctr"/>
                </a:tc>
                <a:tc>
                  <a:txBody>
                    <a:bodyPr/>
                    <a:lstStyle/>
                    <a:p>
                      <a:pPr algn="ctr"/>
                      <a:r>
                        <a:rPr lang="en-US" dirty="0"/>
                        <a:t>Two</a:t>
                      </a:r>
                    </a:p>
                  </a:txBody>
                  <a:tcPr anchor="ctr"/>
                </a:tc>
                <a:tc>
                  <a:txBody>
                    <a:bodyPr/>
                    <a:lstStyle/>
                    <a:p>
                      <a:pPr algn="ctr"/>
                      <a:r>
                        <a:rPr lang="en-US" dirty="0"/>
                        <a:t>How similar two bit streams are.</a:t>
                      </a:r>
                    </a:p>
                  </a:txBody>
                  <a:tcPr anchor="ctr"/>
                </a:tc>
                <a:extLst>
                  <a:ext uri="{0D108BD9-81ED-4DB2-BD59-A6C34878D82A}">
                    <a16:rowId xmlns:a16="http://schemas.microsoft.com/office/drawing/2014/main" val="2567455805"/>
                  </a:ext>
                </a:extLst>
              </a:tr>
              <a:tr h="370840">
                <a:tc>
                  <a:txBody>
                    <a:bodyPr/>
                    <a:lstStyle/>
                    <a:p>
                      <a:r>
                        <a:rPr lang="en-US" dirty="0"/>
                        <a:t>Stability</a:t>
                      </a:r>
                    </a:p>
                  </a:txBody>
                  <a:tcPr anchor="ctr">
                    <a:solidFill>
                      <a:srgbClr val="FF7E79"/>
                    </a:solidFill>
                  </a:tcPr>
                </a:tc>
                <a:tc>
                  <a:txBody>
                    <a:bodyPr/>
                    <a:lstStyle/>
                    <a:p>
                      <a:pPr algn="ctr"/>
                      <a:r>
                        <a:rPr lang="en-US" dirty="0"/>
                        <a:t>One</a:t>
                      </a:r>
                    </a:p>
                  </a:txBody>
                  <a:tcPr anchor="ctr">
                    <a:solidFill>
                      <a:srgbClr val="FF7E79"/>
                    </a:solidFill>
                  </a:tcPr>
                </a:tc>
                <a:tc>
                  <a:txBody>
                    <a:bodyPr/>
                    <a:lstStyle/>
                    <a:p>
                      <a:pPr algn="ctr"/>
                      <a:r>
                        <a:rPr lang="en-US" dirty="0"/>
                        <a:t>How fast a bit stream converges to its desired value.</a:t>
                      </a:r>
                    </a:p>
                  </a:txBody>
                  <a:tcPr anchor="ctr">
                    <a:solidFill>
                      <a:srgbClr val="FF7E79"/>
                    </a:solidFill>
                  </a:tcPr>
                </a:tc>
                <a:extLst>
                  <a:ext uri="{0D108BD9-81ED-4DB2-BD59-A6C34878D82A}">
                    <a16:rowId xmlns:a16="http://schemas.microsoft.com/office/drawing/2014/main" val="227268761"/>
                  </a:ext>
                </a:extLst>
              </a:tr>
            </a:tbl>
          </a:graphicData>
        </a:graphic>
      </p:graphicFrame>
      <p:sp>
        <p:nvSpPr>
          <p:cNvPr id="15" name="Rectangle 14">
            <a:extLst>
              <a:ext uri="{FF2B5EF4-FFF2-40B4-BE49-F238E27FC236}">
                <a16:creationId xmlns:a16="http://schemas.microsoft.com/office/drawing/2014/main" id="{404FA593-3C8A-7F43-8820-D4A836A8FC28}"/>
              </a:ext>
            </a:extLst>
          </p:cNvPr>
          <p:cNvSpPr/>
          <p:nvPr/>
        </p:nvSpPr>
        <p:spPr>
          <a:xfrm>
            <a:off x="5073281" y="3056349"/>
            <a:ext cx="2045432" cy="276999"/>
          </a:xfrm>
          <a:prstGeom prst="rect">
            <a:avLst/>
          </a:prstGeom>
        </p:spPr>
        <p:txBody>
          <a:bodyPr wrap="none" lIns="0" tIns="0" rIns="0" bIns="0">
            <a:spAutoFit/>
          </a:bodyPr>
          <a:lstStyle/>
          <a:p>
            <a:r>
              <a:rPr lang="en-US" dirty="0"/>
              <a:t>1101 1000 1010 1010</a:t>
            </a:r>
          </a:p>
        </p:txBody>
      </p:sp>
      <p:sp>
        <p:nvSpPr>
          <p:cNvPr id="19" name="Rectangle 18">
            <a:extLst>
              <a:ext uri="{FF2B5EF4-FFF2-40B4-BE49-F238E27FC236}">
                <a16:creationId xmlns:a16="http://schemas.microsoft.com/office/drawing/2014/main" id="{95BB71F2-F00C-D847-8233-36863891CAC9}"/>
              </a:ext>
            </a:extLst>
          </p:cNvPr>
          <p:cNvSpPr/>
          <p:nvPr/>
        </p:nvSpPr>
        <p:spPr>
          <a:xfrm>
            <a:off x="879006" y="3801200"/>
            <a:ext cx="2699257" cy="1938992"/>
          </a:xfrm>
          <a:prstGeom prst="rect">
            <a:avLst/>
          </a:prstGeom>
        </p:spPr>
        <p:txBody>
          <a:bodyPr wrap="square" lIns="0" tIns="0" rIns="0" bIns="0">
            <a:spAutoFit/>
          </a:bodyPr>
          <a:lstStyle/>
          <a:p>
            <a:r>
              <a:rPr lang="en-US" dirty="0">
                <a:solidFill>
                  <a:srgbClr val="FF0000"/>
                </a:solidFill>
              </a:rPr>
              <a:t>Stable point: </a:t>
            </a:r>
          </a:p>
          <a:p>
            <a:r>
              <a:rPr lang="en-US" dirty="0"/>
              <a:t>Error never exceeds a given threshold from now on.</a:t>
            </a:r>
          </a:p>
          <a:p>
            <a:endParaRPr lang="en-US" dirty="0"/>
          </a:p>
          <a:p>
            <a:r>
              <a:rPr lang="en-US" dirty="0">
                <a:solidFill>
                  <a:srgbClr val="FF0000"/>
                </a:solidFill>
              </a:rPr>
              <a:t>Stability: </a:t>
            </a:r>
          </a:p>
          <a:p>
            <a:r>
              <a:rPr lang="en-US" dirty="0"/>
              <a:t>Ratio of stable cycle count to all.</a:t>
            </a:r>
          </a:p>
        </p:txBody>
      </p:sp>
      <p:sp>
        <p:nvSpPr>
          <p:cNvPr id="20" name="Rectangle 19">
            <a:extLst>
              <a:ext uri="{FF2B5EF4-FFF2-40B4-BE49-F238E27FC236}">
                <a16:creationId xmlns:a16="http://schemas.microsoft.com/office/drawing/2014/main" id="{1EE0106C-27C5-E648-A6DE-DF784ADA1E44}"/>
              </a:ext>
            </a:extLst>
          </p:cNvPr>
          <p:cNvSpPr/>
          <p:nvPr/>
        </p:nvSpPr>
        <p:spPr>
          <a:xfrm>
            <a:off x="8613731" y="3584448"/>
            <a:ext cx="2900490" cy="276999"/>
          </a:xfrm>
          <a:prstGeom prst="rect">
            <a:avLst/>
          </a:prstGeom>
        </p:spPr>
        <p:txBody>
          <a:bodyPr wrap="square" lIns="0" tIns="0" rIns="0" bIns="0">
            <a:spAutoFit/>
          </a:bodyPr>
          <a:lstStyle/>
          <a:p>
            <a:r>
              <a:rPr lang="en-US" dirty="0"/>
              <a:t>Stability = 1-(</a:t>
            </a:r>
            <a:r>
              <a:rPr lang="en-US" dirty="0">
                <a:solidFill>
                  <a:srgbClr val="FF0000"/>
                </a:solidFill>
              </a:rPr>
              <a:t>7</a:t>
            </a:r>
            <a:r>
              <a:rPr lang="en-US" dirty="0"/>
              <a:t>-1)/16 = </a:t>
            </a:r>
            <a:r>
              <a:rPr lang="en-US" dirty="0">
                <a:solidFill>
                  <a:srgbClr val="FF0000"/>
                </a:solidFill>
              </a:rPr>
              <a:t>0.625</a:t>
            </a:r>
          </a:p>
        </p:txBody>
      </p:sp>
      <p:graphicFrame>
        <p:nvGraphicFramePr>
          <p:cNvPr id="16" name="Chart 15">
            <a:extLst>
              <a:ext uri="{FF2B5EF4-FFF2-40B4-BE49-F238E27FC236}">
                <a16:creationId xmlns:a16="http://schemas.microsoft.com/office/drawing/2014/main" id="{F1262020-B1DB-6A49-BA88-B4934A363E45}"/>
              </a:ext>
            </a:extLst>
          </p:cNvPr>
          <p:cNvGraphicFramePr>
            <a:graphicFrameLocks/>
          </p:cNvGraphicFramePr>
          <p:nvPr>
            <p:extLst>
              <p:ext uri="{D42A27DB-BD31-4B8C-83A1-F6EECF244321}">
                <p14:modId xmlns:p14="http://schemas.microsoft.com/office/powerpoint/2010/main" val="4119990761"/>
              </p:ext>
            </p:extLst>
          </p:nvPr>
        </p:nvGraphicFramePr>
        <p:xfrm>
          <a:off x="3809997" y="3330177"/>
          <a:ext cx="4572000" cy="1380744"/>
        </p:xfrm>
        <a:graphic>
          <a:graphicData uri="http://schemas.openxmlformats.org/drawingml/2006/chart">
            <c:chart xmlns:c="http://schemas.openxmlformats.org/drawingml/2006/chart" xmlns:r="http://schemas.openxmlformats.org/officeDocument/2006/relationships" r:id="rId3"/>
          </a:graphicData>
        </a:graphic>
      </p:graphicFrame>
      <p:sp>
        <p:nvSpPr>
          <p:cNvPr id="2" name="Rectangle 1">
            <a:extLst>
              <a:ext uri="{FF2B5EF4-FFF2-40B4-BE49-F238E27FC236}">
                <a16:creationId xmlns:a16="http://schemas.microsoft.com/office/drawing/2014/main" id="{4ECCCB11-24CB-B249-AB04-B49AF443B42D}"/>
              </a:ext>
            </a:extLst>
          </p:cNvPr>
          <p:cNvSpPr/>
          <p:nvPr/>
        </p:nvSpPr>
        <p:spPr>
          <a:xfrm>
            <a:off x="5940020" y="3492115"/>
            <a:ext cx="845360" cy="369332"/>
          </a:xfrm>
          <a:prstGeom prst="rect">
            <a:avLst/>
          </a:prstGeom>
        </p:spPr>
        <p:txBody>
          <a:bodyPr wrap="none">
            <a:spAutoFit/>
          </a:bodyPr>
          <a:lstStyle/>
          <a:p>
            <a:r>
              <a:rPr lang="en-US" dirty="0">
                <a:solidFill>
                  <a:srgbClr val="FF0000"/>
                </a:solidFill>
              </a:rPr>
              <a:t>Cycle 7</a:t>
            </a:r>
          </a:p>
        </p:txBody>
      </p:sp>
      <p:sp>
        <p:nvSpPr>
          <p:cNvPr id="27" name="Rectangle 26">
            <a:extLst>
              <a:ext uri="{FF2B5EF4-FFF2-40B4-BE49-F238E27FC236}">
                <a16:creationId xmlns:a16="http://schemas.microsoft.com/office/drawing/2014/main" id="{497B2178-50DC-9B46-B028-6ED528623149}"/>
              </a:ext>
            </a:extLst>
          </p:cNvPr>
          <p:cNvSpPr/>
          <p:nvPr/>
        </p:nvSpPr>
        <p:spPr>
          <a:xfrm>
            <a:off x="7483893" y="3056349"/>
            <a:ext cx="482504" cy="276999"/>
          </a:xfrm>
          <a:prstGeom prst="rect">
            <a:avLst/>
          </a:prstGeom>
        </p:spPr>
        <p:txBody>
          <a:bodyPr wrap="none" lIns="0" tIns="0" rIns="0" bIns="0">
            <a:spAutoFit/>
          </a:bodyPr>
          <a:lstStyle/>
          <a:p>
            <a:r>
              <a:rPr lang="en-US" dirty="0"/>
              <a:t>  8 1s</a:t>
            </a:r>
          </a:p>
        </p:txBody>
      </p:sp>
    </p:spTree>
    <p:extLst>
      <p:ext uri="{BB962C8B-B14F-4D97-AF65-F5344CB8AC3E}">
        <p14:creationId xmlns:p14="http://schemas.microsoft.com/office/powerpoint/2010/main" val="34003684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Measure of bit streams</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16</a:t>
            </a:fld>
            <a:endParaRPr lang="en-US" dirty="0"/>
          </a:p>
        </p:txBody>
      </p:sp>
      <p:graphicFrame>
        <p:nvGraphicFramePr>
          <p:cNvPr id="25" name="Table 24">
            <a:extLst>
              <a:ext uri="{FF2B5EF4-FFF2-40B4-BE49-F238E27FC236}">
                <a16:creationId xmlns:a16="http://schemas.microsoft.com/office/drawing/2014/main" id="{33DFD609-0079-2F46-B1F7-AA8B45180ED7}"/>
              </a:ext>
            </a:extLst>
          </p:cNvPr>
          <p:cNvGraphicFramePr>
            <a:graphicFrameLocks noGrp="1"/>
          </p:cNvGraphicFramePr>
          <p:nvPr>
            <p:extLst/>
          </p:nvPr>
        </p:nvGraphicFramePr>
        <p:xfrm>
          <a:off x="1836429" y="1700784"/>
          <a:ext cx="8519142" cy="1112520"/>
        </p:xfrm>
        <a:graphic>
          <a:graphicData uri="http://schemas.openxmlformats.org/drawingml/2006/table">
            <a:tbl>
              <a:tblPr firstRow="1" bandRow="1">
                <a:tableStyleId>{F5AB1C69-6EDB-4FF4-983F-18BD219EF322}</a:tableStyleId>
              </a:tblPr>
              <a:tblGrid>
                <a:gridCol w="1303813">
                  <a:extLst>
                    <a:ext uri="{9D8B030D-6E8A-4147-A177-3AD203B41FA5}">
                      <a16:colId xmlns:a16="http://schemas.microsoft.com/office/drawing/2014/main" val="160757940"/>
                    </a:ext>
                  </a:extLst>
                </a:gridCol>
                <a:gridCol w="1431758">
                  <a:extLst>
                    <a:ext uri="{9D8B030D-6E8A-4147-A177-3AD203B41FA5}">
                      <a16:colId xmlns:a16="http://schemas.microsoft.com/office/drawing/2014/main" val="4172354850"/>
                    </a:ext>
                  </a:extLst>
                </a:gridCol>
                <a:gridCol w="5783571">
                  <a:extLst>
                    <a:ext uri="{9D8B030D-6E8A-4147-A177-3AD203B41FA5}">
                      <a16:colId xmlns:a16="http://schemas.microsoft.com/office/drawing/2014/main" val="634428117"/>
                    </a:ext>
                  </a:extLst>
                </a:gridCol>
              </a:tblGrid>
              <a:tr h="370840">
                <a:tc>
                  <a:txBody>
                    <a:bodyPr/>
                    <a:lstStyle/>
                    <a:p>
                      <a:pPr algn="l"/>
                      <a:r>
                        <a:rPr lang="en-US" dirty="0"/>
                        <a:t>Metric</a:t>
                      </a:r>
                    </a:p>
                  </a:txBody>
                  <a:tcPr anchor="ctr"/>
                </a:tc>
                <a:tc>
                  <a:txBody>
                    <a:bodyPr/>
                    <a:lstStyle/>
                    <a:p>
                      <a:pPr algn="ctr"/>
                      <a:r>
                        <a:rPr lang="en-US" dirty="0"/>
                        <a:t>Bit stream</a:t>
                      </a:r>
                    </a:p>
                  </a:txBody>
                  <a:tcPr anchor="ctr"/>
                </a:tc>
                <a:tc>
                  <a:txBody>
                    <a:bodyPr/>
                    <a:lstStyle/>
                    <a:p>
                      <a:pPr algn="ctr"/>
                      <a:r>
                        <a:rPr lang="en-US" dirty="0"/>
                        <a:t>Goal</a:t>
                      </a:r>
                    </a:p>
                  </a:txBody>
                  <a:tcPr anchor="ctr"/>
                </a:tc>
                <a:extLst>
                  <a:ext uri="{0D108BD9-81ED-4DB2-BD59-A6C34878D82A}">
                    <a16:rowId xmlns:a16="http://schemas.microsoft.com/office/drawing/2014/main" val="1480644165"/>
                  </a:ext>
                </a:extLst>
              </a:tr>
              <a:tr h="370840">
                <a:tc>
                  <a:txBody>
                    <a:bodyPr/>
                    <a:lstStyle/>
                    <a:p>
                      <a:r>
                        <a:rPr lang="en-US" dirty="0"/>
                        <a:t>Correlation</a:t>
                      </a:r>
                    </a:p>
                  </a:txBody>
                  <a:tcPr anchor="ctr"/>
                </a:tc>
                <a:tc>
                  <a:txBody>
                    <a:bodyPr/>
                    <a:lstStyle/>
                    <a:p>
                      <a:pPr algn="ctr"/>
                      <a:r>
                        <a:rPr lang="en-US" dirty="0"/>
                        <a:t>Two</a:t>
                      </a:r>
                    </a:p>
                  </a:txBody>
                  <a:tcPr anchor="ctr"/>
                </a:tc>
                <a:tc>
                  <a:txBody>
                    <a:bodyPr/>
                    <a:lstStyle/>
                    <a:p>
                      <a:pPr algn="ctr"/>
                      <a:r>
                        <a:rPr lang="en-US" dirty="0"/>
                        <a:t>How similar two bit streams are.</a:t>
                      </a:r>
                    </a:p>
                  </a:txBody>
                  <a:tcPr anchor="ctr"/>
                </a:tc>
                <a:extLst>
                  <a:ext uri="{0D108BD9-81ED-4DB2-BD59-A6C34878D82A}">
                    <a16:rowId xmlns:a16="http://schemas.microsoft.com/office/drawing/2014/main" val="2567455805"/>
                  </a:ext>
                </a:extLst>
              </a:tr>
              <a:tr h="370840">
                <a:tc>
                  <a:txBody>
                    <a:bodyPr/>
                    <a:lstStyle/>
                    <a:p>
                      <a:r>
                        <a:rPr lang="en-US" dirty="0"/>
                        <a:t>Stability</a:t>
                      </a:r>
                    </a:p>
                  </a:txBody>
                  <a:tcPr anchor="ctr">
                    <a:solidFill>
                      <a:srgbClr val="FF7E79"/>
                    </a:solidFill>
                  </a:tcPr>
                </a:tc>
                <a:tc>
                  <a:txBody>
                    <a:bodyPr/>
                    <a:lstStyle/>
                    <a:p>
                      <a:pPr algn="ctr"/>
                      <a:r>
                        <a:rPr lang="en-US" dirty="0"/>
                        <a:t>One</a:t>
                      </a:r>
                    </a:p>
                  </a:txBody>
                  <a:tcPr anchor="ctr">
                    <a:solidFill>
                      <a:srgbClr val="FF7E79"/>
                    </a:solidFill>
                  </a:tcPr>
                </a:tc>
                <a:tc>
                  <a:txBody>
                    <a:bodyPr/>
                    <a:lstStyle/>
                    <a:p>
                      <a:pPr algn="ctr"/>
                      <a:r>
                        <a:rPr lang="en-US" dirty="0"/>
                        <a:t>How fast a bit stream converges to its desired value.</a:t>
                      </a:r>
                    </a:p>
                  </a:txBody>
                  <a:tcPr anchor="ctr">
                    <a:solidFill>
                      <a:srgbClr val="FF7E79"/>
                    </a:solidFill>
                  </a:tcPr>
                </a:tc>
                <a:extLst>
                  <a:ext uri="{0D108BD9-81ED-4DB2-BD59-A6C34878D82A}">
                    <a16:rowId xmlns:a16="http://schemas.microsoft.com/office/drawing/2014/main" val="227268761"/>
                  </a:ext>
                </a:extLst>
              </a:tr>
            </a:tbl>
          </a:graphicData>
        </a:graphic>
      </p:graphicFrame>
      <p:sp>
        <p:nvSpPr>
          <p:cNvPr id="15" name="Rectangle 14">
            <a:extLst>
              <a:ext uri="{FF2B5EF4-FFF2-40B4-BE49-F238E27FC236}">
                <a16:creationId xmlns:a16="http://schemas.microsoft.com/office/drawing/2014/main" id="{404FA593-3C8A-7F43-8820-D4A836A8FC28}"/>
              </a:ext>
            </a:extLst>
          </p:cNvPr>
          <p:cNvSpPr/>
          <p:nvPr/>
        </p:nvSpPr>
        <p:spPr>
          <a:xfrm>
            <a:off x="5073281" y="3056349"/>
            <a:ext cx="2045432" cy="276999"/>
          </a:xfrm>
          <a:prstGeom prst="rect">
            <a:avLst/>
          </a:prstGeom>
        </p:spPr>
        <p:txBody>
          <a:bodyPr wrap="none" lIns="0" tIns="0" rIns="0" bIns="0">
            <a:spAutoFit/>
          </a:bodyPr>
          <a:lstStyle/>
          <a:p>
            <a:r>
              <a:rPr lang="en-US" dirty="0"/>
              <a:t>1101 1000 1010 1010</a:t>
            </a:r>
          </a:p>
        </p:txBody>
      </p:sp>
      <p:sp>
        <p:nvSpPr>
          <p:cNvPr id="19" name="Rectangle 18">
            <a:extLst>
              <a:ext uri="{FF2B5EF4-FFF2-40B4-BE49-F238E27FC236}">
                <a16:creationId xmlns:a16="http://schemas.microsoft.com/office/drawing/2014/main" id="{95BB71F2-F00C-D847-8233-36863891CAC9}"/>
              </a:ext>
            </a:extLst>
          </p:cNvPr>
          <p:cNvSpPr/>
          <p:nvPr/>
        </p:nvSpPr>
        <p:spPr>
          <a:xfrm>
            <a:off x="879006" y="3801200"/>
            <a:ext cx="2699257" cy="1938992"/>
          </a:xfrm>
          <a:prstGeom prst="rect">
            <a:avLst/>
          </a:prstGeom>
        </p:spPr>
        <p:txBody>
          <a:bodyPr wrap="square" lIns="0" tIns="0" rIns="0" bIns="0">
            <a:spAutoFit/>
          </a:bodyPr>
          <a:lstStyle/>
          <a:p>
            <a:r>
              <a:rPr lang="en-US" dirty="0"/>
              <a:t>Stable point: </a:t>
            </a:r>
          </a:p>
          <a:p>
            <a:r>
              <a:rPr lang="en-US" dirty="0"/>
              <a:t>Error never exceeds a given threshold from now on.</a:t>
            </a:r>
          </a:p>
          <a:p>
            <a:endParaRPr lang="en-US" dirty="0"/>
          </a:p>
          <a:p>
            <a:r>
              <a:rPr lang="en-US" dirty="0"/>
              <a:t>Stability: </a:t>
            </a:r>
          </a:p>
          <a:p>
            <a:r>
              <a:rPr lang="en-US" dirty="0"/>
              <a:t>Ratio of stable cycle count to all.</a:t>
            </a:r>
          </a:p>
        </p:txBody>
      </p:sp>
      <p:sp>
        <p:nvSpPr>
          <p:cNvPr id="20" name="Rectangle 19">
            <a:extLst>
              <a:ext uri="{FF2B5EF4-FFF2-40B4-BE49-F238E27FC236}">
                <a16:creationId xmlns:a16="http://schemas.microsoft.com/office/drawing/2014/main" id="{1EE0106C-27C5-E648-A6DE-DF784ADA1E44}"/>
              </a:ext>
            </a:extLst>
          </p:cNvPr>
          <p:cNvSpPr/>
          <p:nvPr/>
        </p:nvSpPr>
        <p:spPr>
          <a:xfrm>
            <a:off x="8613730" y="3584448"/>
            <a:ext cx="2984711" cy="276999"/>
          </a:xfrm>
          <a:prstGeom prst="rect">
            <a:avLst/>
          </a:prstGeom>
        </p:spPr>
        <p:txBody>
          <a:bodyPr wrap="square" lIns="0" tIns="0" rIns="0" bIns="0">
            <a:spAutoFit/>
          </a:bodyPr>
          <a:lstStyle/>
          <a:p>
            <a:r>
              <a:rPr lang="en-US" dirty="0"/>
              <a:t>Stability = 1-(7-1)/16 = 0.625</a:t>
            </a:r>
          </a:p>
        </p:txBody>
      </p:sp>
      <p:sp>
        <p:nvSpPr>
          <p:cNvPr id="12" name="Rectangle 11">
            <a:extLst>
              <a:ext uri="{FF2B5EF4-FFF2-40B4-BE49-F238E27FC236}">
                <a16:creationId xmlns:a16="http://schemas.microsoft.com/office/drawing/2014/main" id="{FA7138C5-036C-E745-85F4-76B51B43BBAD}"/>
              </a:ext>
            </a:extLst>
          </p:cNvPr>
          <p:cNvSpPr/>
          <p:nvPr/>
        </p:nvSpPr>
        <p:spPr>
          <a:xfrm>
            <a:off x="5073281" y="5067054"/>
            <a:ext cx="2031005" cy="276999"/>
          </a:xfrm>
          <a:prstGeom prst="rect">
            <a:avLst/>
          </a:prstGeom>
        </p:spPr>
        <p:txBody>
          <a:bodyPr wrap="none" lIns="0" tIns="0" rIns="0" bIns="0">
            <a:spAutoFit/>
          </a:bodyPr>
          <a:lstStyle/>
          <a:p>
            <a:r>
              <a:rPr lang="en-US" dirty="0"/>
              <a:t>1010 1010 1010 1010</a:t>
            </a:r>
          </a:p>
        </p:txBody>
      </p:sp>
      <p:graphicFrame>
        <p:nvGraphicFramePr>
          <p:cNvPr id="16" name="Chart 15">
            <a:extLst>
              <a:ext uri="{FF2B5EF4-FFF2-40B4-BE49-F238E27FC236}">
                <a16:creationId xmlns:a16="http://schemas.microsoft.com/office/drawing/2014/main" id="{F1262020-B1DB-6A49-BA88-B4934A363E45}"/>
              </a:ext>
            </a:extLst>
          </p:cNvPr>
          <p:cNvGraphicFramePr>
            <a:graphicFrameLocks/>
          </p:cNvGraphicFramePr>
          <p:nvPr>
            <p:extLst>
              <p:ext uri="{D42A27DB-BD31-4B8C-83A1-F6EECF244321}">
                <p14:modId xmlns:p14="http://schemas.microsoft.com/office/powerpoint/2010/main" val="3149960563"/>
              </p:ext>
            </p:extLst>
          </p:nvPr>
        </p:nvGraphicFramePr>
        <p:xfrm>
          <a:off x="3809997" y="3330177"/>
          <a:ext cx="4572000" cy="138074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16">
            <a:extLst>
              <a:ext uri="{FF2B5EF4-FFF2-40B4-BE49-F238E27FC236}">
                <a16:creationId xmlns:a16="http://schemas.microsoft.com/office/drawing/2014/main" id="{03039BEA-C004-3642-A980-46B151ADC24F}"/>
              </a:ext>
            </a:extLst>
          </p:cNvPr>
          <p:cNvGraphicFramePr>
            <a:graphicFrameLocks/>
          </p:cNvGraphicFramePr>
          <p:nvPr/>
        </p:nvGraphicFramePr>
        <p:xfrm>
          <a:off x="3809997" y="5344053"/>
          <a:ext cx="4572000" cy="1377421"/>
        </p:xfrm>
        <a:graphic>
          <a:graphicData uri="http://schemas.openxmlformats.org/drawingml/2006/chart">
            <c:chart xmlns:c="http://schemas.openxmlformats.org/drawingml/2006/chart" xmlns:r="http://schemas.openxmlformats.org/officeDocument/2006/relationships" r:id="rId4"/>
          </a:graphicData>
        </a:graphic>
      </p:graphicFrame>
      <p:sp>
        <p:nvSpPr>
          <p:cNvPr id="2" name="Rectangle 1">
            <a:extLst>
              <a:ext uri="{FF2B5EF4-FFF2-40B4-BE49-F238E27FC236}">
                <a16:creationId xmlns:a16="http://schemas.microsoft.com/office/drawing/2014/main" id="{4ECCCB11-24CB-B249-AB04-B49AF443B42D}"/>
              </a:ext>
            </a:extLst>
          </p:cNvPr>
          <p:cNvSpPr/>
          <p:nvPr/>
        </p:nvSpPr>
        <p:spPr>
          <a:xfrm>
            <a:off x="5940020" y="3492115"/>
            <a:ext cx="845360" cy="369332"/>
          </a:xfrm>
          <a:prstGeom prst="rect">
            <a:avLst/>
          </a:prstGeom>
        </p:spPr>
        <p:txBody>
          <a:bodyPr wrap="none">
            <a:spAutoFit/>
          </a:bodyPr>
          <a:lstStyle/>
          <a:p>
            <a:r>
              <a:rPr lang="en-US" dirty="0"/>
              <a:t>Cycle 7</a:t>
            </a:r>
          </a:p>
        </p:txBody>
      </p:sp>
      <p:sp>
        <p:nvSpPr>
          <p:cNvPr id="21" name="Rectangle 20">
            <a:extLst>
              <a:ext uri="{FF2B5EF4-FFF2-40B4-BE49-F238E27FC236}">
                <a16:creationId xmlns:a16="http://schemas.microsoft.com/office/drawing/2014/main" id="{516EB819-B32F-0F42-B630-6A790A882B90}"/>
              </a:ext>
            </a:extLst>
          </p:cNvPr>
          <p:cNvSpPr/>
          <p:nvPr/>
        </p:nvSpPr>
        <p:spPr>
          <a:xfrm>
            <a:off x="5288737" y="5517163"/>
            <a:ext cx="845360" cy="369332"/>
          </a:xfrm>
          <a:prstGeom prst="rect">
            <a:avLst/>
          </a:prstGeom>
        </p:spPr>
        <p:txBody>
          <a:bodyPr wrap="none">
            <a:spAutoFit/>
          </a:bodyPr>
          <a:lstStyle/>
          <a:p>
            <a:r>
              <a:rPr lang="en-US" dirty="0">
                <a:solidFill>
                  <a:srgbClr val="FF0000"/>
                </a:solidFill>
              </a:rPr>
              <a:t>Cycle 4</a:t>
            </a:r>
          </a:p>
        </p:txBody>
      </p:sp>
      <p:sp>
        <p:nvSpPr>
          <p:cNvPr id="23" name="Rectangle 22">
            <a:extLst>
              <a:ext uri="{FF2B5EF4-FFF2-40B4-BE49-F238E27FC236}">
                <a16:creationId xmlns:a16="http://schemas.microsoft.com/office/drawing/2014/main" id="{2D295512-9055-DC41-BA99-4B24D4F772DA}"/>
              </a:ext>
            </a:extLst>
          </p:cNvPr>
          <p:cNvSpPr/>
          <p:nvPr/>
        </p:nvSpPr>
        <p:spPr>
          <a:xfrm>
            <a:off x="8613730" y="5609496"/>
            <a:ext cx="3153153" cy="276999"/>
          </a:xfrm>
          <a:prstGeom prst="rect">
            <a:avLst/>
          </a:prstGeom>
        </p:spPr>
        <p:txBody>
          <a:bodyPr wrap="square" lIns="0" tIns="0" rIns="0" bIns="0">
            <a:spAutoFit/>
          </a:bodyPr>
          <a:lstStyle/>
          <a:p>
            <a:r>
              <a:rPr lang="en-US" dirty="0"/>
              <a:t>Stability = 1-(</a:t>
            </a:r>
            <a:r>
              <a:rPr lang="en-US" dirty="0">
                <a:solidFill>
                  <a:srgbClr val="FF0000"/>
                </a:solidFill>
              </a:rPr>
              <a:t>4</a:t>
            </a:r>
            <a:r>
              <a:rPr lang="en-US" dirty="0"/>
              <a:t>-1)/16 = </a:t>
            </a:r>
            <a:r>
              <a:rPr lang="en-US" dirty="0">
                <a:solidFill>
                  <a:srgbClr val="FF0000"/>
                </a:solidFill>
              </a:rPr>
              <a:t>0.8125</a:t>
            </a:r>
          </a:p>
        </p:txBody>
      </p:sp>
      <p:sp>
        <p:nvSpPr>
          <p:cNvPr id="18" name="Rectangle 17">
            <a:extLst>
              <a:ext uri="{FF2B5EF4-FFF2-40B4-BE49-F238E27FC236}">
                <a16:creationId xmlns:a16="http://schemas.microsoft.com/office/drawing/2014/main" id="{099968E2-F63F-A34E-86C1-E6967264C35E}"/>
              </a:ext>
            </a:extLst>
          </p:cNvPr>
          <p:cNvSpPr/>
          <p:nvPr/>
        </p:nvSpPr>
        <p:spPr>
          <a:xfrm>
            <a:off x="7483893" y="3056349"/>
            <a:ext cx="482504" cy="276999"/>
          </a:xfrm>
          <a:prstGeom prst="rect">
            <a:avLst/>
          </a:prstGeom>
        </p:spPr>
        <p:txBody>
          <a:bodyPr wrap="none" lIns="0" tIns="0" rIns="0" bIns="0">
            <a:spAutoFit/>
          </a:bodyPr>
          <a:lstStyle/>
          <a:p>
            <a:r>
              <a:rPr lang="en-US" dirty="0"/>
              <a:t>  8 1s</a:t>
            </a:r>
          </a:p>
        </p:txBody>
      </p:sp>
      <p:sp>
        <p:nvSpPr>
          <p:cNvPr id="22" name="Rectangle 21">
            <a:extLst>
              <a:ext uri="{FF2B5EF4-FFF2-40B4-BE49-F238E27FC236}">
                <a16:creationId xmlns:a16="http://schemas.microsoft.com/office/drawing/2014/main" id="{2CDC5E5F-D990-B543-A706-2736429602F3}"/>
              </a:ext>
            </a:extLst>
          </p:cNvPr>
          <p:cNvSpPr/>
          <p:nvPr/>
        </p:nvSpPr>
        <p:spPr>
          <a:xfrm>
            <a:off x="7483893" y="5067053"/>
            <a:ext cx="482504" cy="276999"/>
          </a:xfrm>
          <a:prstGeom prst="rect">
            <a:avLst/>
          </a:prstGeom>
        </p:spPr>
        <p:txBody>
          <a:bodyPr wrap="none" lIns="0" tIns="0" rIns="0" bIns="0">
            <a:spAutoFit/>
          </a:bodyPr>
          <a:lstStyle/>
          <a:p>
            <a:r>
              <a:rPr lang="en-US" dirty="0"/>
              <a:t>  8 1s</a:t>
            </a:r>
          </a:p>
        </p:txBody>
      </p:sp>
    </p:spTree>
    <p:extLst>
      <p:ext uri="{BB962C8B-B14F-4D97-AF65-F5344CB8AC3E}">
        <p14:creationId xmlns:p14="http://schemas.microsoft.com/office/powerpoint/2010/main" val="26952900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Measure of bit streams</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17</a:t>
            </a:fld>
            <a:endParaRPr lang="en-US" dirty="0"/>
          </a:p>
        </p:txBody>
      </p:sp>
      <p:graphicFrame>
        <p:nvGraphicFramePr>
          <p:cNvPr id="25" name="Table 24">
            <a:extLst>
              <a:ext uri="{FF2B5EF4-FFF2-40B4-BE49-F238E27FC236}">
                <a16:creationId xmlns:a16="http://schemas.microsoft.com/office/drawing/2014/main" id="{33DFD609-0079-2F46-B1F7-AA8B45180ED7}"/>
              </a:ext>
            </a:extLst>
          </p:cNvPr>
          <p:cNvGraphicFramePr>
            <a:graphicFrameLocks noGrp="1"/>
          </p:cNvGraphicFramePr>
          <p:nvPr>
            <p:extLst/>
          </p:nvPr>
        </p:nvGraphicFramePr>
        <p:xfrm>
          <a:off x="1836429" y="1700784"/>
          <a:ext cx="8519142" cy="1112520"/>
        </p:xfrm>
        <a:graphic>
          <a:graphicData uri="http://schemas.openxmlformats.org/drawingml/2006/table">
            <a:tbl>
              <a:tblPr firstRow="1" bandRow="1">
                <a:tableStyleId>{F5AB1C69-6EDB-4FF4-983F-18BD219EF322}</a:tableStyleId>
              </a:tblPr>
              <a:tblGrid>
                <a:gridCol w="1303813">
                  <a:extLst>
                    <a:ext uri="{9D8B030D-6E8A-4147-A177-3AD203B41FA5}">
                      <a16:colId xmlns:a16="http://schemas.microsoft.com/office/drawing/2014/main" val="160757940"/>
                    </a:ext>
                  </a:extLst>
                </a:gridCol>
                <a:gridCol w="1431758">
                  <a:extLst>
                    <a:ext uri="{9D8B030D-6E8A-4147-A177-3AD203B41FA5}">
                      <a16:colId xmlns:a16="http://schemas.microsoft.com/office/drawing/2014/main" val="4172354850"/>
                    </a:ext>
                  </a:extLst>
                </a:gridCol>
                <a:gridCol w="5783571">
                  <a:extLst>
                    <a:ext uri="{9D8B030D-6E8A-4147-A177-3AD203B41FA5}">
                      <a16:colId xmlns:a16="http://schemas.microsoft.com/office/drawing/2014/main" val="634428117"/>
                    </a:ext>
                  </a:extLst>
                </a:gridCol>
              </a:tblGrid>
              <a:tr h="370840">
                <a:tc>
                  <a:txBody>
                    <a:bodyPr/>
                    <a:lstStyle/>
                    <a:p>
                      <a:pPr algn="l"/>
                      <a:r>
                        <a:rPr lang="en-US" dirty="0"/>
                        <a:t>Metric</a:t>
                      </a:r>
                    </a:p>
                  </a:txBody>
                  <a:tcPr anchor="ctr"/>
                </a:tc>
                <a:tc>
                  <a:txBody>
                    <a:bodyPr/>
                    <a:lstStyle/>
                    <a:p>
                      <a:pPr algn="ctr"/>
                      <a:r>
                        <a:rPr lang="en-US" dirty="0"/>
                        <a:t>Bit stream</a:t>
                      </a:r>
                    </a:p>
                  </a:txBody>
                  <a:tcPr anchor="ctr"/>
                </a:tc>
                <a:tc>
                  <a:txBody>
                    <a:bodyPr/>
                    <a:lstStyle/>
                    <a:p>
                      <a:pPr algn="ctr"/>
                      <a:r>
                        <a:rPr lang="en-US" dirty="0"/>
                        <a:t>Goal</a:t>
                      </a:r>
                    </a:p>
                  </a:txBody>
                  <a:tcPr anchor="ctr"/>
                </a:tc>
                <a:extLst>
                  <a:ext uri="{0D108BD9-81ED-4DB2-BD59-A6C34878D82A}">
                    <a16:rowId xmlns:a16="http://schemas.microsoft.com/office/drawing/2014/main" val="1480644165"/>
                  </a:ext>
                </a:extLst>
              </a:tr>
              <a:tr h="370840">
                <a:tc>
                  <a:txBody>
                    <a:bodyPr/>
                    <a:lstStyle/>
                    <a:p>
                      <a:r>
                        <a:rPr lang="en-US" dirty="0"/>
                        <a:t>Correlation</a:t>
                      </a:r>
                    </a:p>
                  </a:txBody>
                  <a:tcPr anchor="ctr"/>
                </a:tc>
                <a:tc>
                  <a:txBody>
                    <a:bodyPr/>
                    <a:lstStyle/>
                    <a:p>
                      <a:pPr algn="ctr"/>
                      <a:r>
                        <a:rPr lang="en-US" dirty="0"/>
                        <a:t>Two</a:t>
                      </a:r>
                    </a:p>
                  </a:txBody>
                  <a:tcPr anchor="ctr"/>
                </a:tc>
                <a:tc>
                  <a:txBody>
                    <a:bodyPr/>
                    <a:lstStyle/>
                    <a:p>
                      <a:pPr algn="ctr"/>
                      <a:r>
                        <a:rPr lang="en-US" dirty="0"/>
                        <a:t>How similar two bit streams are.</a:t>
                      </a:r>
                    </a:p>
                  </a:txBody>
                  <a:tcPr anchor="ctr"/>
                </a:tc>
                <a:extLst>
                  <a:ext uri="{0D108BD9-81ED-4DB2-BD59-A6C34878D82A}">
                    <a16:rowId xmlns:a16="http://schemas.microsoft.com/office/drawing/2014/main" val="2567455805"/>
                  </a:ext>
                </a:extLst>
              </a:tr>
              <a:tr h="370840">
                <a:tc>
                  <a:txBody>
                    <a:bodyPr/>
                    <a:lstStyle/>
                    <a:p>
                      <a:r>
                        <a:rPr lang="en-US" dirty="0"/>
                        <a:t>Stability</a:t>
                      </a:r>
                    </a:p>
                  </a:txBody>
                  <a:tcPr anchor="ctr">
                    <a:solidFill>
                      <a:srgbClr val="FF7E79"/>
                    </a:solidFill>
                  </a:tcPr>
                </a:tc>
                <a:tc>
                  <a:txBody>
                    <a:bodyPr/>
                    <a:lstStyle/>
                    <a:p>
                      <a:pPr algn="ctr"/>
                      <a:r>
                        <a:rPr lang="en-US" dirty="0"/>
                        <a:t>One</a:t>
                      </a:r>
                    </a:p>
                  </a:txBody>
                  <a:tcPr anchor="ctr">
                    <a:solidFill>
                      <a:srgbClr val="FF7E79"/>
                    </a:solidFill>
                  </a:tcPr>
                </a:tc>
                <a:tc>
                  <a:txBody>
                    <a:bodyPr/>
                    <a:lstStyle/>
                    <a:p>
                      <a:pPr algn="ctr"/>
                      <a:r>
                        <a:rPr lang="en-US" dirty="0"/>
                        <a:t>How fast a bit stream converges to its desired value.</a:t>
                      </a:r>
                    </a:p>
                  </a:txBody>
                  <a:tcPr anchor="ctr">
                    <a:solidFill>
                      <a:srgbClr val="FF7E79"/>
                    </a:solidFill>
                  </a:tcPr>
                </a:tc>
                <a:extLst>
                  <a:ext uri="{0D108BD9-81ED-4DB2-BD59-A6C34878D82A}">
                    <a16:rowId xmlns:a16="http://schemas.microsoft.com/office/drawing/2014/main" val="227268761"/>
                  </a:ext>
                </a:extLst>
              </a:tr>
            </a:tbl>
          </a:graphicData>
        </a:graphic>
      </p:graphicFrame>
      <p:sp>
        <p:nvSpPr>
          <p:cNvPr id="15" name="Rectangle 14">
            <a:extLst>
              <a:ext uri="{FF2B5EF4-FFF2-40B4-BE49-F238E27FC236}">
                <a16:creationId xmlns:a16="http://schemas.microsoft.com/office/drawing/2014/main" id="{404FA593-3C8A-7F43-8820-D4A836A8FC28}"/>
              </a:ext>
            </a:extLst>
          </p:cNvPr>
          <p:cNvSpPr/>
          <p:nvPr/>
        </p:nvSpPr>
        <p:spPr>
          <a:xfrm>
            <a:off x="5073281" y="3056349"/>
            <a:ext cx="2045432" cy="276999"/>
          </a:xfrm>
          <a:prstGeom prst="rect">
            <a:avLst/>
          </a:prstGeom>
        </p:spPr>
        <p:txBody>
          <a:bodyPr wrap="none" lIns="0" tIns="0" rIns="0" bIns="0">
            <a:spAutoFit/>
          </a:bodyPr>
          <a:lstStyle/>
          <a:p>
            <a:r>
              <a:rPr lang="en-US" dirty="0"/>
              <a:t>1101 1000 1010 1010</a:t>
            </a:r>
          </a:p>
        </p:txBody>
      </p:sp>
      <p:sp>
        <p:nvSpPr>
          <p:cNvPr id="19" name="Rectangle 18">
            <a:extLst>
              <a:ext uri="{FF2B5EF4-FFF2-40B4-BE49-F238E27FC236}">
                <a16:creationId xmlns:a16="http://schemas.microsoft.com/office/drawing/2014/main" id="{95BB71F2-F00C-D847-8233-36863891CAC9}"/>
              </a:ext>
            </a:extLst>
          </p:cNvPr>
          <p:cNvSpPr/>
          <p:nvPr/>
        </p:nvSpPr>
        <p:spPr>
          <a:xfrm>
            <a:off x="879006" y="3801200"/>
            <a:ext cx="2699257" cy="1938992"/>
          </a:xfrm>
          <a:prstGeom prst="rect">
            <a:avLst/>
          </a:prstGeom>
        </p:spPr>
        <p:txBody>
          <a:bodyPr wrap="square" lIns="0" tIns="0" rIns="0" bIns="0">
            <a:spAutoFit/>
          </a:bodyPr>
          <a:lstStyle/>
          <a:p>
            <a:r>
              <a:rPr lang="en-US" dirty="0"/>
              <a:t>Stable point: </a:t>
            </a:r>
          </a:p>
          <a:p>
            <a:r>
              <a:rPr lang="en-US" dirty="0"/>
              <a:t>Error never exceeds a given threshold from now on.</a:t>
            </a:r>
          </a:p>
          <a:p>
            <a:endParaRPr lang="en-US" dirty="0"/>
          </a:p>
          <a:p>
            <a:r>
              <a:rPr lang="en-US" dirty="0"/>
              <a:t>Stability: </a:t>
            </a:r>
          </a:p>
          <a:p>
            <a:r>
              <a:rPr lang="en-US" dirty="0"/>
              <a:t>Ratio of stable cycle count to all.</a:t>
            </a:r>
          </a:p>
        </p:txBody>
      </p:sp>
      <p:sp>
        <p:nvSpPr>
          <p:cNvPr id="12" name="Rectangle 11">
            <a:extLst>
              <a:ext uri="{FF2B5EF4-FFF2-40B4-BE49-F238E27FC236}">
                <a16:creationId xmlns:a16="http://schemas.microsoft.com/office/drawing/2014/main" id="{FA7138C5-036C-E745-85F4-76B51B43BBAD}"/>
              </a:ext>
            </a:extLst>
          </p:cNvPr>
          <p:cNvSpPr/>
          <p:nvPr/>
        </p:nvSpPr>
        <p:spPr>
          <a:xfrm>
            <a:off x="5073281" y="5067054"/>
            <a:ext cx="2031005" cy="276999"/>
          </a:xfrm>
          <a:prstGeom prst="rect">
            <a:avLst/>
          </a:prstGeom>
        </p:spPr>
        <p:txBody>
          <a:bodyPr wrap="none" lIns="0" tIns="0" rIns="0" bIns="0">
            <a:spAutoFit/>
          </a:bodyPr>
          <a:lstStyle/>
          <a:p>
            <a:r>
              <a:rPr lang="en-US" dirty="0"/>
              <a:t>1010 1010 1010 1010</a:t>
            </a:r>
          </a:p>
        </p:txBody>
      </p:sp>
      <p:graphicFrame>
        <p:nvGraphicFramePr>
          <p:cNvPr id="16" name="Chart 15">
            <a:extLst>
              <a:ext uri="{FF2B5EF4-FFF2-40B4-BE49-F238E27FC236}">
                <a16:creationId xmlns:a16="http://schemas.microsoft.com/office/drawing/2014/main" id="{F1262020-B1DB-6A49-BA88-B4934A363E45}"/>
              </a:ext>
            </a:extLst>
          </p:cNvPr>
          <p:cNvGraphicFramePr>
            <a:graphicFrameLocks/>
          </p:cNvGraphicFramePr>
          <p:nvPr>
            <p:extLst>
              <p:ext uri="{D42A27DB-BD31-4B8C-83A1-F6EECF244321}">
                <p14:modId xmlns:p14="http://schemas.microsoft.com/office/powerpoint/2010/main" val="4141490246"/>
              </p:ext>
            </p:extLst>
          </p:nvPr>
        </p:nvGraphicFramePr>
        <p:xfrm>
          <a:off x="3809997" y="3330177"/>
          <a:ext cx="4572000" cy="138074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16">
            <a:extLst>
              <a:ext uri="{FF2B5EF4-FFF2-40B4-BE49-F238E27FC236}">
                <a16:creationId xmlns:a16="http://schemas.microsoft.com/office/drawing/2014/main" id="{03039BEA-C004-3642-A980-46B151ADC24F}"/>
              </a:ext>
            </a:extLst>
          </p:cNvPr>
          <p:cNvGraphicFramePr>
            <a:graphicFrameLocks/>
          </p:cNvGraphicFramePr>
          <p:nvPr>
            <p:extLst>
              <p:ext uri="{D42A27DB-BD31-4B8C-83A1-F6EECF244321}">
                <p14:modId xmlns:p14="http://schemas.microsoft.com/office/powerpoint/2010/main" val="1488002729"/>
              </p:ext>
            </p:extLst>
          </p:nvPr>
        </p:nvGraphicFramePr>
        <p:xfrm>
          <a:off x="3809997" y="5344053"/>
          <a:ext cx="4572000" cy="1377421"/>
        </p:xfrm>
        <a:graphic>
          <a:graphicData uri="http://schemas.openxmlformats.org/drawingml/2006/chart">
            <c:chart xmlns:c="http://schemas.openxmlformats.org/drawingml/2006/chart" xmlns:r="http://schemas.openxmlformats.org/officeDocument/2006/relationships" r:id="rId4"/>
          </a:graphicData>
        </a:graphic>
      </p:graphicFrame>
      <p:sp>
        <p:nvSpPr>
          <p:cNvPr id="2" name="Rectangle 1">
            <a:extLst>
              <a:ext uri="{FF2B5EF4-FFF2-40B4-BE49-F238E27FC236}">
                <a16:creationId xmlns:a16="http://schemas.microsoft.com/office/drawing/2014/main" id="{4ECCCB11-24CB-B249-AB04-B49AF443B42D}"/>
              </a:ext>
            </a:extLst>
          </p:cNvPr>
          <p:cNvSpPr/>
          <p:nvPr/>
        </p:nvSpPr>
        <p:spPr>
          <a:xfrm>
            <a:off x="5940020" y="3492115"/>
            <a:ext cx="845360" cy="369332"/>
          </a:xfrm>
          <a:prstGeom prst="rect">
            <a:avLst/>
          </a:prstGeom>
        </p:spPr>
        <p:txBody>
          <a:bodyPr wrap="none">
            <a:spAutoFit/>
          </a:bodyPr>
          <a:lstStyle/>
          <a:p>
            <a:r>
              <a:rPr lang="en-US" dirty="0"/>
              <a:t>Cycle 7</a:t>
            </a:r>
          </a:p>
        </p:txBody>
      </p:sp>
      <p:sp>
        <p:nvSpPr>
          <p:cNvPr id="21" name="Rectangle 20">
            <a:extLst>
              <a:ext uri="{FF2B5EF4-FFF2-40B4-BE49-F238E27FC236}">
                <a16:creationId xmlns:a16="http://schemas.microsoft.com/office/drawing/2014/main" id="{516EB819-B32F-0F42-B630-6A790A882B90}"/>
              </a:ext>
            </a:extLst>
          </p:cNvPr>
          <p:cNvSpPr/>
          <p:nvPr/>
        </p:nvSpPr>
        <p:spPr>
          <a:xfrm>
            <a:off x="5288737" y="5517163"/>
            <a:ext cx="845360" cy="369332"/>
          </a:xfrm>
          <a:prstGeom prst="rect">
            <a:avLst/>
          </a:prstGeom>
        </p:spPr>
        <p:txBody>
          <a:bodyPr wrap="none">
            <a:spAutoFit/>
          </a:bodyPr>
          <a:lstStyle/>
          <a:p>
            <a:r>
              <a:rPr lang="en-US" dirty="0"/>
              <a:t>Cycle 4</a:t>
            </a:r>
          </a:p>
        </p:txBody>
      </p:sp>
      <p:sp>
        <p:nvSpPr>
          <p:cNvPr id="26" name="Rectangle 25">
            <a:extLst>
              <a:ext uri="{FF2B5EF4-FFF2-40B4-BE49-F238E27FC236}">
                <a16:creationId xmlns:a16="http://schemas.microsoft.com/office/drawing/2014/main" id="{7F4CBD65-4CE9-824B-B141-4036AB6A35C5}"/>
              </a:ext>
            </a:extLst>
          </p:cNvPr>
          <p:cNvSpPr/>
          <p:nvPr/>
        </p:nvSpPr>
        <p:spPr>
          <a:xfrm>
            <a:off x="8613731" y="4493697"/>
            <a:ext cx="2206669" cy="553998"/>
          </a:xfrm>
          <a:prstGeom prst="rect">
            <a:avLst/>
          </a:prstGeom>
        </p:spPr>
        <p:txBody>
          <a:bodyPr wrap="square" lIns="0" tIns="0" rIns="0" bIns="0">
            <a:spAutoFit/>
          </a:bodyPr>
          <a:lstStyle/>
          <a:p>
            <a:r>
              <a:rPr lang="en-US" dirty="0">
                <a:solidFill>
                  <a:srgbClr val="FF0000"/>
                </a:solidFill>
              </a:rPr>
              <a:t>High stability enables early termination.</a:t>
            </a:r>
          </a:p>
        </p:txBody>
      </p:sp>
      <p:sp>
        <p:nvSpPr>
          <p:cNvPr id="18" name="Rectangle 17">
            <a:extLst>
              <a:ext uri="{FF2B5EF4-FFF2-40B4-BE49-F238E27FC236}">
                <a16:creationId xmlns:a16="http://schemas.microsoft.com/office/drawing/2014/main" id="{099968E2-F63F-A34E-86C1-E6967264C35E}"/>
              </a:ext>
            </a:extLst>
          </p:cNvPr>
          <p:cNvSpPr/>
          <p:nvPr/>
        </p:nvSpPr>
        <p:spPr>
          <a:xfrm>
            <a:off x="7483893" y="3056349"/>
            <a:ext cx="482504" cy="276999"/>
          </a:xfrm>
          <a:prstGeom prst="rect">
            <a:avLst/>
          </a:prstGeom>
        </p:spPr>
        <p:txBody>
          <a:bodyPr wrap="none" lIns="0" tIns="0" rIns="0" bIns="0">
            <a:spAutoFit/>
          </a:bodyPr>
          <a:lstStyle/>
          <a:p>
            <a:r>
              <a:rPr lang="en-US" dirty="0"/>
              <a:t>  8 1s</a:t>
            </a:r>
          </a:p>
        </p:txBody>
      </p:sp>
      <p:sp>
        <p:nvSpPr>
          <p:cNvPr id="22" name="Rectangle 21">
            <a:extLst>
              <a:ext uri="{FF2B5EF4-FFF2-40B4-BE49-F238E27FC236}">
                <a16:creationId xmlns:a16="http://schemas.microsoft.com/office/drawing/2014/main" id="{2CDC5E5F-D990-B543-A706-2736429602F3}"/>
              </a:ext>
            </a:extLst>
          </p:cNvPr>
          <p:cNvSpPr/>
          <p:nvPr/>
        </p:nvSpPr>
        <p:spPr>
          <a:xfrm>
            <a:off x="7483893" y="5067053"/>
            <a:ext cx="482504" cy="276999"/>
          </a:xfrm>
          <a:prstGeom prst="rect">
            <a:avLst/>
          </a:prstGeom>
        </p:spPr>
        <p:txBody>
          <a:bodyPr wrap="none" lIns="0" tIns="0" rIns="0" bIns="0">
            <a:spAutoFit/>
          </a:bodyPr>
          <a:lstStyle/>
          <a:p>
            <a:r>
              <a:rPr lang="en-US" dirty="0"/>
              <a:t>  8 1s</a:t>
            </a:r>
          </a:p>
        </p:txBody>
      </p:sp>
      <p:sp>
        <p:nvSpPr>
          <p:cNvPr id="24" name="Rectangle 23">
            <a:extLst>
              <a:ext uri="{FF2B5EF4-FFF2-40B4-BE49-F238E27FC236}">
                <a16:creationId xmlns:a16="http://schemas.microsoft.com/office/drawing/2014/main" id="{DDE5B30E-B397-E348-8847-20283F00D527}"/>
              </a:ext>
            </a:extLst>
          </p:cNvPr>
          <p:cNvSpPr/>
          <p:nvPr/>
        </p:nvSpPr>
        <p:spPr>
          <a:xfrm>
            <a:off x="8613730" y="3584448"/>
            <a:ext cx="2984711" cy="276999"/>
          </a:xfrm>
          <a:prstGeom prst="rect">
            <a:avLst/>
          </a:prstGeom>
        </p:spPr>
        <p:txBody>
          <a:bodyPr wrap="square" lIns="0" tIns="0" rIns="0" bIns="0">
            <a:spAutoFit/>
          </a:bodyPr>
          <a:lstStyle/>
          <a:p>
            <a:r>
              <a:rPr lang="en-US" dirty="0"/>
              <a:t>Stability = 1-(7-1)/16 = 0.625</a:t>
            </a:r>
          </a:p>
        </p:txBody>
      </p:sp>
      <p:sp>
        <p:nvSpPr>
          <p:cNvPr id="27" name="Rectangle 26">
            <a:extLst>
              <a:ext uri="{FF2B5EF4-FFF2-40B4-BE49-F238E27FC236}">
                <a16:creationId xmlns:a16="http://schemas.microsoft.com/office/drawing/2014/main" id="{738908E3-5ACE-AE46-984F-D9D9BAFE30F9}"/>
              </a:ext>
            </a:extLst>
          </p:cNvPr>
          <p:cNvSpPr/>
          <p:nvPr/>
        </p:nvSpPr>
        <p:spPr>
          <a:xfrm>
            <a:off x="8613730" y="5609496"/>
            <a:ext cx="3153153" cy="276999"/>
          </a:xfrm>
          <a:prstGeom prst="rect">
            <a:avLst/>
          </a:prstGeom>
        </p:spPr>
        <p:txBody>
          <a:bodyPr wrap="square" lIns="0" tIns="0" rIns="0" bIns="0">
            <a:spAutoFit/>
          </a:bodyPr>
          <a:lstStyle/>
          <a:p>
            <a:r>
              <a:rPr lang="en-US" dirty="0"/>
              <a:t>Stability = 1-(4-1)/16 = 0.8125</a:t>
            </a:r>
          </a:p>
        </p:txBody>
      </p:sp>
    </p:spTree>
    <p:extLst>
      <p:ext uri="{BB962C8B-B14F-4D97-AF65-F5344CB8AC3E}">
        <p14:creationId xmlns:p14="http://schemas.microsoft.com/office/powerpoint/2010/main" val="28983901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Outline</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q"/>
            </a:pPr>
            <a:r>
              <a:rPr lang="en-US" sz="3200" dirty="0">
                <a:solidFill>
                  <a:schemeClr val="bg1">
                    <a:lumMod val="75000"/>
                  </a:schemeClr>
                </a:solidFill>
              </a:rPr>
              <a:t>Background</a:t>
            </a:r>
          </a:p>
          <a:p>
            <a:pPr marL="457200" indent="-457200">
              <a:buFont typeface="Wingdings" pitchFamily="2" charset="2"/>
              <a:buChar char="q"/>
            </a:pPr>
            <a:endParaRPr lang="en-US" sz="3200" dirty="0"/>
          </a:p>
          <a:p>
            <a:pPr marL="457200" indent="-457200">
              <a:buFont typeface="Wingdings" pitchFamily="2" charset="2"/>
              <a:buChar char="q"/>
            </a:pPr>
            <a:r>
              <a:rPr lang="en-US" sz="3200" b="1" dirty="0"/>
              <a:t>Motivation</a:t>
            </a:r>
          </a:p>
          <a:p>
            <a:pPr marL="457200" indent="-457200">
              <a:buFont typeface="Wingdings" pitchFamily="2" charset="2"/>
              <a:buChar char="q"/>
            </a:pPr>
            <a:endParaRPr lang="en-US" sz="3200" dirty="0"/>
          </a:p>
          <a:p>
            <a:pPr marL="457200" indent="-457200">
              <a:buFont typeface="Wingdings" pitchFamily="2" charset="2"/>
              <a:buChar char="q"/>
            </a:pPr>
            <a:r>
              <a:rPr lang="en-US" sz="3200" dirty="0"/>
              <a:t>Architecture</a:t>
            </a:r>
          </a:p>
          <a:p>
            <a:pPr marL="457200" indent="-457200">
              <a:buFont typeface="Wingdings" pitchFamily="2" charset="2"/>
              <a:buChar char="q"/>
            </a:pPr>
            <a:endParaRPr lang="en-US" sz="3200" dirty="0"/>
          </a:p>
          <a:p>
            <a:pPr marL="457200" indent="-457200">
              <a:buFont typeface="Wingdings" pitchFamily="2" charset="2"/>
              <a:buChar char="q"/>
            </a:pPr>
            <a:r>
              <a:rPr lang="en-US" sz="3200" dirty="0"/>
              <a:t>Evaluation</a:t>
            </a:r>
          </a:p>
        </p:txBody>
      </p:sp>
      <p:sp>
        <p:nvSpPr>
          <p:cNvPr id="11" name="Slide Number Placeholder 10">
            <a:extLst>
              <a:ext uri="{FF2B5EF4-FFF2-40B4-BE49-F238E27FC236}">
                <a16:creationId xmlns:a16="http://schemas.microsoft.com/office/drawing/2014/main" id="{B71FD211-4BA3-1948-8C53-4F9A600FACE0}"/>
              </a:ext>
            </a:extLst>
          </p:cNvPr>
          <p:cNvSpPr>
            <a:spLocks noGrp="1"/>
          </p:cNvSpPr>
          <p:nvPr>
            <p:ph type="sldNum" sz="quarter" idx="12"/>
          </p:nvPr>
        </p:nvSpPr>
        <p:spPr/>
        <p:txBody>
          <a:bodyPr/>
          <a:lstStyle/>
          <a:p>
            <a:fld id="{4F7438A6-0198-432F-A95A-B1275C4B1DD2}" type="slidenum">
              <a:rPr lang="en-US" smtClean="0"/>
              <a:t>18</a:t>
            </a:fld>
            <a:endParaRPr lang="en-US"/>
          </a:p>
        </p:txBody>
      </p:sp>
    </p:spTree>
    <p:extLst>
      <p:ext uri="{BB962C8B-B14F-4D97-AF65-F5344CB8AC3E}">
        <p14:creationId xmlns:p14="http://schemas.microsoft.com/office/powerpoint/2010/main" val="846404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Unified </a:t>
            </a:r>
            <a:r>
              <a:rPr lang="en-US" sz="4400" b="1" dirty="0" err="1"/>
              <a:t>uGEMM</a:t>
            </a:r>
            <a:endParaRPr lang="en-US" sz="4400" b="1"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19</a:t>
            </a:fld>
            <a:endParaRPr lang="en-US"/>
          </a:p>
        </p:txBody>
      </p:sp>
      <p:sp>
        <p:nvSpPr>
          <p:cNvPr id="8" name="TextBox 7">
            <a:extLst>
              <a:ext uri="{FF2B5EF4-FFF2-40B4-BE49-F238E27FC236}">
                <a16:creationId xmlns:a16="http://schemas.microsoft.com/office/drawing/2014/main" id="{5CBE5E4C-D417-F240-A325-B975B6629D89}"/>
              </a:ext>
            </a:extLst>
          </p:cNvPr>
          <p:cNvSpPr txBox="1"/>
          <p:nvPr/>
        </p:nvSpPr>
        <p:spPr>
          <a:xfrm>
            <a:off x="472439" y="1414732"/>
            <a:ext cx="11676017" cy="4332925"/>
          </a:xfrm>
          <a:prstGeom prst="rect">
            <a:avLst/>
          </a:prstGeom>
          <a:noFill/>
        </p:spPr>
        <p:txBody>
          <a:bodyPr wrap="square" rtlCol="0" anchor="t">
            <a:noAutofit/>
          </a:bodyPr>
          <a:lstStyle/>
          <a:p>
            <a:pPr marL="457200" indent="-457200">
              <a:buFont typeface="Wingdings" panose="05000000000000000000" pitchFamily="2" charset="2"/>
              <a:buChar char="Ø"/>
            </a:pPr>
            <a:r>
              <a:rPr lang="en-US" sz="3200" dirty="0"/>
              <a:t>Unified unary General Matrix Multiplication</a:t>
            </a:r>
          </a:p>
          <a:p>
            <a:pPr marL="914400" lvl="1" indent="-457200">
              <a:buFont typeface="Arial" panose="020B0604020202020204" pitchFamily="34" charset="0"/>
              <a:buChar char="•"/>
            </a:pPr>
            <a:r>
              <a:rPr lang="en-US" sz="2800" dirty="0">
                <a:solidFill>
                  <a:srgbClr val="FF0000"/>
                </a:solidFill>
              </a:rPr>
              <a:t>First to support Add/</a:t>
            </a:r>
            <a:r>
              <a:rPr lang="en-US" sz="2800" dirty="0" err="1">
                <a:solidFill>
                  <a:srgbClr val="FF0000"/>
                </a:solidFill>
              </a:rPr>
              <a:t>Mul</a:t>
            </a:r>
            <a:r>
              <a:rPr lang="en-US" sz="2800" dirty="0">
                <a:solidFill>
                  <a:srgbClr val="FF0000"/>
                </a:solidFill>
              </a:rPr>
              <a:t> in temporal coding</a:t>
            </a:r>
          </a:p>
        </p:txBody>
      </p:sp>
      <p:pic>
        <p:nvPicPr>
          <p:cNvPr id="10" name="Picture 9">
            <a:extLst>
              <a:ext uri="{FF2B5EF4-FFF2-40B4-BE49-F238E27FC236}">
                <a16:creationId xmlns:a16="http://schemas.microsoft.com/office/drawing/2014/main" id="{3E80CDFF-6A36-6A4A-96A3-C13CD6A1DF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4939" y="3029267"/>
            <a:ext cx="6142121" cy="1971544"/>
          </a:xfrm>
          <a:prstGeom prst="rect">
            <a:avLst/>
          </a:prstGeom>
        </p:spPr>
      </p:pic>
      <p:sp>
        <p:nvSpPr>
          <p:cNvPr id="13" name="Rectangle 12">
            <a:extLst>
              <a:ext uri="{FF2B5EF4-FFF2-40B4-BE49-F238E27FC236}">
                <a16:creationId xmlns:a16="http://schemas.microsoft.com/office/drawing/2014/main" id="{10D4E271-9DBE-3242-9A6F-3539D3A86F4C}"/>
              </a:ext>
            </a:extLst>
          </p:cNvPr>
          <p:cNvSpPr/>
          <p:nvPr/>
        </p:nvSpPr>
        <p:spPr>
          <a:xfrm>
            <a:off x="6252412" y="3410678"/>
            <a:ext cx="1852863" cy="470581"/>
          </a:xfrm>
          <a:prstGeom prst="rect">
            <a:avLst/>
          </a:prstGeom>
          <a:solidFill>
            <a:srgbClr val="FF7E79">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1098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Executive Summary</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q"/>
            </a:pPr>
            <a:r>
              <a:rPr lang="en-US" sz="3200" dirty="0"/>
              <a:t>Review the demand of energy-efficient GEMM implementations, and motivate </a:t>
            </a:r>
            <a:r>
              <a:rPr lang="en-US" sz="3200" dirty="0" err="1"/>
              <a:t>uGEMM</a:t>
            </a:r>
            <a:r>
              <a:rPr lang="en-US" sz="3200" dirty="0"/>
              <a:t> over other unary approaches.</a:t>
            </a:r>
          </a:p>
          <a:p>
            <a:pPr marL="457200" indent="-457200">
              <a:buFont typeface="Wingdings" pitchFamily="2" charset="2"/>
              <a:buChar char="q"/>
            </a:pPr>
            <a:endParaRPr lang="en-US" sz="3200" dirty="0"/>
          </a:p>
          <a:p>
            <a:pPr marL="457200" indent="-457200">
              <a:buFont typeface="Wingdings" pitchFamily="2" charset="2"/>
              <a:buChar char="q"/>
            </a:pPr>
            <a:r>
              <a:rPr lang="en-US" sz="3200" dirty="0"/>
              <a:t>Demonstrate </a:t>
            </a:r>
            <a:r>
              <a:rPr lang="en-US" sz="3200" dirty="0" err="1"/>
              <a:t>uGEMM’s</a:t>
            </a:r>
            <a:r>
              <a:rPr lang="en-US" sz="3200" dirty="0"/>
              <a:t> compatibility for arbitrarily encoded inputs for multiplication and addition mathematically.</a:t>
            </a:r>
          </a:p>
          <a:p>
            <a:pPr marL="457200" indent="-457200">
              <a:buFont typeface="Wingdings" pitchFamily="2" charset="2"/>
              <a:buChar char="q"/>
            </a:pPr>
            <a:endParaRPr lang="en-US" sz="3200" dirty="0"/>
          </a:p>
          <a:p>
            <a:pPr marL="457200" indent="-457200">
              <a:buFont typeface="Wingdings" pitchFamily="2" charset="2"/>
              <a:buChar char="q"/>
            </a:pPr>
            <a:r>
              <a:rPr lang="en-US" sz="3200" dirty="0"/>
              <a:t>Prove the knob of </a:t>
            </a:r>
            <a:r>
              <a:rPr lang="en-US" sz="3200" dirty="0" err="1"/>
              <a:t>uGEMM’s</a:t>
            </a:r>
            <a:r>
              <a:rPr lang="en-US" sz="3200" dirty="0"/>
              <a:t> high energy efficiency to be early termination enabled by high accuracy and stability.</a:t>
            </a:r>
          </a:p>
          <a:p>
            <a:pPr marL="457200" indent="-457200">
              <a:buFont typeface="Wingdings" pitchFamily="2" charset="2"/>
              <a:buChar char="q"/>
            </a:pPr>
            <a:endParaRPr lang="en-US" sz="3200" dirty="0"/>
          </a:p>
          <a:p>
            <a:pPr marL="457200" indent="-457200">
              <a:buFont typeface="Wingdings" pitchFamily="2" charset="2"/>
              <a:buChar char="q"/>
            </a:pPr>
            <a:endParaRPr lang="en-US" sz="3200" dirty="0"/>
          </a:p>
        </p:txBody>
      </p:sp>
      <p:sp>
        <p:nvSpPr>
          <p:cNvPr id="11" name="Slide Number Placeholder 10">
            <a:extLst>
              <a:ext uri="{FF2B5EF4-FFF2-40B4-BE49-F238E27FC236}">
                <a16:creationId xmlns:a16="http://schemas.microsoft.com/office/drawing/2014/main" id="{B71FD211-4BA3-1948-8C53-4F9A600FACE0}"/>
              </a:ext>
            </a:extLst>
          </p:cNvPr>
          <p:cNvSpPr>
            <a:spLocks noGrp="1"/>
          </p:cNvSpPr>
          <p:nvPr>
            <p:ph type="sldNum" sz="quarter" idx="12"/>
          </p:nvPr>
        </p:nvSpPr>
        <p:spPr/>
        <p:txBody>
          <a:bodyPr/>
          <a:lstStyle/>
          <a:p>
            <a:fld id="{4F7438A6-0198-432F-A95A-B1275C4B1DD2}" type="slidenum">
              <a:rPr lang="en-US" smtClean="0"/>
              <a:pPr/>
              <a:t>2</a:t>
            </a:fld>
            <a:endParaRPr lang="en-US" dirty="0"/>
          </a:p>
        </p:txBody>
      </p:sp>
    </p:spTree>
    <p:extLst>
      <p:ext uri="{BB962C8B-B14F-4D97-AF65-F5344CB8AC3E}">
        <p14:creationId xmlns:p14="http://schemas.microsoft.com/office/powerpoint/2010/main" val="24376407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Unified </a:t>
            </a:r>
            <a:r>
              <a:rPr lang="en-US" sz="4400" b="1" dirty="0" err="1"/>
              <a:t>uGEMM</a:t>
            </a:r>
            <a:endParaRPr lang="en-US" sz="4400" b="1"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20</a:t>
            </a:fld>
            <a:endParaRPr lang="en-US"/>
          </a:p>
        </p:txBody>
      </p:sp>
      <p:sp>
        <p:nvSpPr>
          <p:cNvPr id="8" name="TextBox 7">
            <a:extLst>
              <a:ext uri="{FF2B5EF4-FFF2-40B4-BE49-F238E27FC236}">
                <a16:creationId xmlns:a16="http://schemas.microsoft.com/office/drawing/2014/main" id="{5CBE5E4C-D417-F240-A325-B975B6629D89}"/>
              </a:ext>
            </a:extLst>
          </p:cNvPr>
          <p:cNvSpPr txBox="1"/>
          <p:nvPr/>
        </p:nvSpPr>
        <p:spPr>
          <a:xfrm>
            <a:off x="472439" y="1414732"/>
            <a:ext cx="11676017" cy="4332925"/>
          </a:xfrm>
          <a:prstGeom prst="rect">
            <a:avLst/>
          </a:prstGeom>
          <a:noFill/>
        </p:spPr>
        <p:txBody>
          <a:bodyPr wrap="square" rtlCol="0" anchor="t">
            <a:noAutofit/>
          </a:bodyPr>
          <a:lstStyle/>
          <a:p>
            <a:pPr marL="457200" indent="-457200">
              <a:buFont typeface="Wingdings" panose="05000000000000000000" pitchFamily="2" charset="2"/>
              <a:buChar char="Ø"/>
            </a:pPr>
            <a:r>
              <a:rPr lang="en-US" sz="3200" dirty="0"/>
              <a:t>Unified unary General Matrix Multiplication</a:t>
            </a:r>
          </a:p>
          <a:p>
            <a:pPr marL="914400" lvl="1" indent="-457200">
              <a:buFont typeface="Arial" panose="020B0604020202020204" pitchFamily="34" charset="0"/>
              <a:buChar char="•"/>
            </a:pPr>
            <a:r>
              <a:rPr lang="en-US" sz="2800" dirty="0"/>
              <a:t>First to support Add/</a:t>
            </a:r>
            <a:r>
              <a:rPr lang="en-US" sz="2800" dirty="0" err="1"/>
              <a:t>Mul</a:t>
            </a:r>
            <a:r>
              <a:rPr lang="en-US" sz="2800" dirty="0"/>
              <a:t> in temporal coding</a:t>
            </a:r>
          </a:p>
          <a:p>
            <a:pPr marL="914400" lvl="1" indent="-457200">
              <a:buFont typeface="Arial" panose="020B0604020202020204" pitchFamily="34" charset="0"/>
              <a:buChar char="•"/>
            </a:pPr>
            <a:r>
              <a:rPr lang="en-US" sz="2800" dirty="0">
                <a:solidFill>
                  <a:srgbClr val="FF0000"/>
                </a:solidFill>
              </a:rPr>
              <a:t>Compatibility for varying coding and polarity</a:t>
            </a:r>
            <a:endParaRPr lang="en-US" sz="3200" dirty="0"/>
          </a:p>
        </p:txBody>
      </p:sp>
      <p:pic>
        <p:nvPicPr>
          <p:cNvPr id="11" name="Picture 10">
            <a:extLst>
              <a:ext uri="{FF2B5EF4-FFF2-40B4-BE49-F238E27FC236}">
                <a16:creationId xmlns:a16="http://schemas.microsoft.com/office/drawing/2014/main" id="{E1000645-C269-E74A-843E-AB7B851F1846}"/>
              </a:ext>
            </a:extLst>
          </p:cNvPr>
          <p:cNvPicPr>
            <a:picLocks noChangeAspect="1"/>
          </p:cNvPicPr>
          <p:nvPr/>
        </p:nvPicPr>
        <p:blipFill>
          <a:blip r:embed="rId3"/>
          <a:stretch>
            <a:fillRect/>
          </a:stretch>
        </p:blipFill>
        <p:spPr>
          <a:xfrm>
            <a:off x="3107316" y="4206217"/>
            <a:ext cx="5977367" cy="2150132"/>
          </a:xfrm>
          <a:prstGeom prst="rect">
            <a:avLst/>
          </a:prstGeom>
        </p:spPr>
      </p:pic>
      <p:sp>
        <p:nvSpPr>
          <p:cNvPr id="12" name="Rounded Rectangle 11">
            <a:extLst>
              <a:ext uri="{FF2B5EF4-FFF2-40B4-BE49-F238E27FC236}">
                <a16:creationId xmlns:a16="http://schemas.microsoft.com/office/drawing/2014/main" id="{3357C654-0C50-F24C-979E-311FC026C94F}"/>
              </a:ext>
            </a:extLst>
          </p:cNvPr>
          <p:cNvSpPr/>
          <p:nvPr/>
        </p:nvSpPr>
        <p:spPr>
          <a:xfrm>
            <a:off x="3009900" y="4318000"/>
            <a:ext cx="2256220" cy="2041579"/>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36216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Unified </a:t>
            </a:r>
            <a:r>
              <a:rPr lang="en-US" sz="4400" b="1" dirty="0" err="1"/>
              <a:t>uGEMM</a:t>
            </a:r>
            <a:endParaRPr lang="en-US" sz="4400" b="1" dirty="0"/>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anose="05000000000000000000" pitchFamily="2" charset="2"/>
              <a:buChar char="Ø"/>
            </a:pPr>
            <a:r>
              <a:rPr lang="en-US" sz="3200" dirty="0"/>
              <a:t>Unified unary General Matrix Multiplication</a:t>
            </a:r>
          </a:p>
          <a:p>
            <a:pPr marL="914400" lvl="1" indent="-457200">
              <a:buFont typeface="Arial" panose="020B0604020202020204" pitchFamily="34" charset="0"/>
              <a:buChar char="•"/>
            </a:pPr>
            <a:r>
              <a:rPr lang="en-US" sz="2800" dirty="0"/>
              <a:t>First to support Add/</a:t>
            </a:r>
            <a:r>
              <a:rPr lang="en-US" sz="2800" dirty="0" err="1"/>
              <a:t>Mul</a:t>
            </a:r>
            <a:r>
              <a:rPr lang="en-US" sz="2800" dirty="0"/>
              <a:t> in temporal coding</a:t>
            </a:r>
          </a:p>
          <a:p>
            <a:pPr marL="914400" lvl="1" indent="-457200">
              <a:buFont typeface="Arial" panose="020B0604020202020204" pitchFamily="34" charset="0"/>
              <a:buChar char="•"/>
            </a:pPr>
            <a:r>
              <a:rPr lang="en-US" sz="2800" dirty="0"/>
              <a:t>Compatibility for varying coding and polarity</a:t>
            </a:r>
          </a:p>
          <a:p>
            <a:pPr marL="914400" lvl="1" indent="-457200">
              <a:buFont typeface="Arial" panose="020B0604020202020204" pitchFamily="34" charset="0"/>
              <a:buChar char="•"/>
            </a:pPr>
            <a:r>
              <a:rPr lang="en-US" sz="2800" dirty="0">
                <a:solidFill>
                  <a:srgbClr val="FF0000"/>
                </a:solidFill>
              </a:rPr>
              <a:t>Early termination</a:t>
            </a:r>
          </a:p>
          <a:p>
            <a:pPr marL="1371600" lvl="2" indent="-457200">
              <a:buFont typeface="Wingdings" pitchFamily="2" charset="2"/>
              <a:buChar char="§"/>
            </a:pPr>
            <a:r>
              <a:rPr lang="en-US" sz="2400" dirty="0">
                <a:solidFill>
                  <a:srgbClr val="FF0000"/>
                </a:solidFill>
              </a:rPr>
              <a:t>Fully streaming computation</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21</a:t>
            </a:fld>
            <a:endParaRPr lang="en-US"/>
          </a:p>
        </p:txBody>
      </p:sp>
      <p:pic>
        <p:nvPicPr>
          <p:cNvPr id="8" name="Picture 7">
            <a:extLst>
              <a:ext uri="{FF2B5EF4-FFF2-40B4-BE49-F238E27FC236}">
                <a16:creationId xmlns:a16="http://schemas.microsoft.com/office/drawing/2014/main" id="{ED6A6BBB-4DAD-2C46-873B-BD3948806C06}"/>
              </a:ext>
            </a:extLst>
          </p:cNvPr>
          <p:cNvPicPr>
            <a:picLocks noChangeAspect="1"/>
          </p:cNvPicPr>
          <p:nvPr/>
        </p:nvPicPr>
        <p:blipFill>
          <a:blip r:embed="rId3"/>
          <a:stretch>
            <a:fillRect/>
          </a:stretch>
        </p:blipFill>
        <p:spPr>
          <a:xfrm>
            <a:off x="3107316" y="4206217"/>
            <a:ext cx="5977367" cy="2150132"/>
          </a:xfrm>
          <a:prstGeom prst="rect">
            <a:avLst/>
          </a:prstGeom>
        </p:spPr>
      </p:pic>
      <p:sp>
        <p:nvSpPr>
          <p:cNvPr id="10" name="Rounded Rectangle 9">
            <a:extLst>
              <a:ext uri="{FF2B5EF4-FFF2-40B4-BE49-F238E27FC236}">
                <a16:creationId xmlns:a16="http://schemas.microsoft.com/office/drawing/2014/main" id="{C12A59E0-F9D8-184B-A7DB-5926900EF623}"/>
              </a:ext>
            </a:extLst>
          </p:cNvPr>
          <p:cNvSpPr/>
          <p:nvPr/>
        </p:nvSpPr>
        <p:spPr>
          <a:xfrm>
            <a:off x="5266120" y="4318000"/>
            <a:ext cx="1871280" cy="2041579"/>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3829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Unified </a:t>
            </a:r>
            <a:r>
              <a:rPr lang="en-US" sz="4400" b="1" dirty="0" err="1"/>
              <a:t>uGEMM</a:t>
            </a:r>
            <a:endParaRPr lang="en-US" sz="4400" b="1" dirty="0"/>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anose="05000000000000000000" pitchFamily="2" charset="2"/>
              <a:buChar char="Ø"/>
            </a:pPr>
            <a:r>
              <a:rPr lang="en-US" sz="3200" dirty="0"/>
              <a:t>Unified unary General Matrix Multiplication</a:t>
            </a:r>
          </a:p>
          <a:p>
            <a:pPr marL="914400" lvl="1" indent="-457200">
              <a:buFont typeface="Arial" panose="020B0604020202020204" pitchFamily="34" charset="0"/>
              <a:buChar char="•"/>
            </a:pPr>
            <a:r>
              <a:rPr lang="en-US" sz="2800" dirty="0"/>
              <a:t>First to support Add/</a:t>
            </a:r>
            <a:r>
              <a:rPr lang="en-US" sz="2800" dirty="0" err="1"/>
              <a:t>Mul</a:t>
            </a:r>
            <a:r>
              <a:rPr lang="en-US" sz="2800" dirty="0"/>
              <a:t> in temporal coding</a:t>
            </a:r>
          </a:p>
          <a:p>
            <a:pPr marL="914400" lvl="1" indent="-457200">
              <a:buFont typeface="Arial" panose="020B0604020202020204" pitchFamily="34" charset="0"/>
              <a:buChar char="•"/>
            </a:pPr>
            <a:r>
              <a:rPr lang="en-US" sz="2800" dirty="0"/>
              <a:t>Compatibility for varying coding and polarity </a:t>
            </a:r>
          </a:p>
          <a:p>
            <a:pPr marL="914400" lvl="1" indent="-457200">
              <a:buFont typeface="Arial" panose="020B0604020202020204" pitchFamily="34" charset="0"/>
              <a:buChar char="•"/>
            </a:pPr>
            <a:r>
              <a:rPr lang="en-US" sz="2800" dirty="0">
                <a:solidFill>
                  <a:srgbClr val="FF0000"/>
                </a:solidFill>
              </a:rPr>
              <a:t>Early termination</a:t>
            </a:r>
          </a:p>
          <a:p>
            <a:pPr marL="1371600" lvl="2" indent="-457200">
              <a:buFont typeface="Wingdings" pitchFamily="2" charset="2"/>
              <a:buChar char="§"/>
            </a:pPr>
            <a:r>
              <a:rPr lang="en-US" sz="2400" dirty="0"/>
              <a:t>Fully streaming computation</a:t>
            </a:r>
          </a:p>
          <a:p>
            <a:pPr marL="1371600" lvl="2" indent="-457200">
              <a:buFont typeface="Wingdings" pitchFamily="2" charset="2"/>
              <a:buChar char="§"/>
            </a:pPr>
            <a:r>
              <a:rPr lang="en-US" sz="2400" dirty="0">
                <a:solidFill>
                  <a:srgbClr val="FF0000"/>
                </a:solidFill>
              </a:rPr>
              <a:t>High accuracy and stability by solving the correlation problem</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22</a:t>
            </a:fld>
            <a:endParaRPr lang="en-US"/>
          </a:p>
        </p:txBody>
      </p:sp>
      <p:pic>
        <p:nvPicPr>
          <p:cNvPr id="8" name="Picture 7">
            <a:extLst>
              <a:ext uri="{FF2B5EF4-FFF2-40B4-BE49-F238E27FC236}">
                <a16:creationId xmlns:a16="http://schemas.microsoft.com/office/drawing/2014/main" id="{ED6A6BBB-4DAD-2C46-873B-BD3948806C06}"/>
              </a:ext>
            </a:extLst>
          </p:cNvPr>
          <p:cNvPicPr>
            <a:picLocks noChangeAspect="1"/>
          </p:cNvPicPr>
          <p:nvPr/>
        </p:nvPicPr>
        <p:blipFill>
          <a:blip r:embed="rId3"/>
          <a:stretch>
            <a:fillRect/>
          </a:stretch>
        </p:blipFill>
        <p:spPr>
          <a:xfrm>
            <a:off x="3107316" y="4206217"/>
            <a:ext cx="5977367" cy="2150132"/>
          </a:xfrm>
          <a:prstGeom prst="rect">
            <a:avLst/>
          </a:prstGeom>
        </p:spPr>
      </p:pic>
      <p:sp>
        <p:nvSpPr>
          <p:cNvPr id="11" name="Rounded Rectangle 10">
            <a:extLst>
              <a:ext uri="{FF2B5EF4-FFF2-40B4-BE49-F238E27FC236}">
                <a16:creationId xmlns:a16="http://schemas.microsoft.com/office/drawing/2014/main" id="{2DA25D1B-1488-374E-8F4E-5A76D4B1307B}"/>
              </a:ext>
            </a:extLst>
          </p:cNvPr>
          <p:cNvSpPr/>
          <p:nvPr/>
        </p:nvSpPr>
        <p:spPr>
          <a:xfrm>
            <a:off x="7137399" y="4318000"/>
            <a:ext cx="1947283" cy="2041579"/>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17861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Outline</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q"/>
            </a:pPr>
            <a:r>
              <a:rPr lang="en-US" sz="3200" dirty="0">
                <a:solidFill>
                  <a:schemeClr val="bg1">
                    <a:lumMod val="75000"/>
                  </a:schemeClr>
                </a:solidFill>
              </a:rPr>
              <a:t>Background</a:t>
            </a:r>
          </a:p>
          <a:p>
            <a:pPr marL="457200" indent="-457200">
              <a:buFont typeface="Wingdings" pitchFamily="2" charset="2"/>
              <a:buChar char="q"/>
            </a:pPr>
            <a:endParaRPr lang="en-US" sz="3200" dirty="0">
              <a:solidFill>
                <a:schemeClr val="bg1">
                  <a:lumMod val="75000"/>
                </a:schemeClr>
              </a:solidFill>
            </a:endParaRPr>
          </a:p>
          <a:p>
            <a:pPr marL="457200" indent="-457200">
              <a:buFont typeface="Wingdings" pitchFamily="2" charset="2"/>
              <a:buChar char="q"/>
            </a:pPr>
            <a:r>
              <a:rPr lang="en-US" sz="3200" dirty="0">
                <a:solidFill>
                  <a:schemeClr val="bg1">
                    <a:lumMod val="75000"/>
                  </a:schemeClr>
                </a:solidFill>
              </a:rPr>
              <a:t>Motivation</a:t>
            </a:r>
          </a:p>
          <a:p>
            <a:pPr marL="457200" indent="-457200">
              <a:buFont typeface="Wingdings" pitchFamily="2" charset="2"/>
              <a:buChar char="q"/>
            </a:pPr>
            <a:endParaRPr lang="en-US" sz="3200" dirty="0"/>
          </a:p>
          <a:p>
            <a:pPr marL="457200" indent="-457200">
              <a:buFont typeface="Wingdings" pitchFamily="2" charset="2"/>
              <a:buChar char="q"/>
            </a:pPr>
            <a:r>
              <a:rPr lang="en-US" sz="3200" b="1" dirty="0"/>
              <a:t>Architecture</a:t>
            </a:r>
          </a:p>
          <a:p>
            <a:pPr marL="457200" indent="-457200">
              <a:buFont typeface="Wingdings" pitchFamily="2" charset="2"/>
              <a:buChar char="q"/>
            </a:pPr>
            <a:endParaRPr lang="en-US" sz="3200" dirty="0"/>
          </a:p>
          <a:p>
            <a:pPr marL="457200" indent="-457200">
              <a:buFont typeface="Wingdings" pitchFamily="2" charset="2"/>
              <a:buChar char="q"/>
            </a:pPr>
            <a:r>
              <a:rPr lang="en-US" sz="3200" dirty="0"/>
              <a:t>Evaluation</a:t>
            </a:r>
          </a:p>
        </p:txBody>
      </p:sp>
      <p:sp>
        <p:nvSpPr>
          <p:cNvPr id="11" name="Slide Number Placeholder 10">
            <a:extLst>
              <a:ext uri="{FF2B5EF4-FFF2-40B4-BE49-F238E27FC236}">
                <a16:creationId xmlns:a16="http://schemas.microsoft.com/office/drawing/2014/main" id="{B71FD211-4BA3-1948-8C53-4F9A600FACE0}"/>
              </a:ext>
            </a:extLst>
          </p:cNvPr>
          <p:cNvSpPr>
            <a:spLocks noGrp="1"/>
          </p:cNvSpPr>
          <p:nvPr>
            <p:ph type="sldNum" sz="quarter" idx="12"/>
          </p:nvPr>
        </p:nvSpPr>
        <p:spPr/>
        <p:txBody>
          <a:bodyPr/>
          <a:lstStyle/>
          <a:p>
            <a:fld id="{4F7438A6-0198-432F-A95A-B1275C4B1DD2}" type="slidenum">
              <a:rPr lang="en-US" smtClean="0"/>
              <a:t>23</a:t>
            </a:fld>
            <a:endParaRPr lang="en-US"/>
          </a:p>
        </p:txBody>
      </p:sp>
    </p:spTree>
    <p:extLst>
      <p:ext uri="{BB962C8B-B14F-4D97-AF65-F5344CB8AC3E}">
        <p14:creationId xmlns:p14="http://schemas.microsoft.com/office/powerpoint/2010/main" val="26205460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566707B6-48FF-FC4C-A717-3B86C98DB54B}"/>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a:t>Multiplication</a:t>
            </a:r>
            <a:endParaRPr lang="en-US" sz="2800" dirty="0"/>
          </a:p>
          <a:p>
            <a:pPr marL="914400" lvl="1" indent="-457200">
              <a:buFont typeface="Arial" panose="020B0604020202020204" pitchFamily="34" charset="0"/>
              <a:buChar char="•"/>
            </a:pPr>
            <a:r>
              <a:rPr lang="en-US" sz="2800" dirty="0" err="1"/>
              <a:t>uMUL</a:t>
            </a:r>
            <a:endParaRPr lang="en-US" sz="2800" dirty="0"/>
          </a:p>
          <a:p>
            <a:pPr marL="1371600" lvl="2" indent="-457200">
              <a:buFont typeface="Wingdings" pitchFamily="2" charset="2"/>
              <a:buChar char="§"/>
            </a:pPr>
            <a:r>
              <a:rPr lang="en-US" sz="2400" dirty="0"/>
              <a:t>Unipolar and Bipolar</a:t>
            </a:r>
          </a:p>
          <a:p>
            <a:pPr marL="1371600" lvl="2" indent="-457200">
              <a:buFont typeface="Wingdings" pitchFamily="2" charset="2"/>
              <a:buChar char="§"/>
            </a:pPr>
            <a:endParaRPr lang="en-US" sz="2800" dirty="0"/>
          </a:p>
          <a:p>
            <a:pPr marL="457200" indent="-457200">
              <a:buFont typeface="Wingdings" pitchFamily="2" charset="2"/>
              <a:buChar char="Ø"/>
            </a:pPr>
            <a:r>
              <a:rPr lang="en-US" sz="3200" dirty="0"/>
              <a:t>Addition</a:t>
            </a:r>
          </a:p>
          <a:p>
            <a:pPr marL="914400" lvl="1" indent="-457200">
              <a:buFont typeface="Arial" panose="020B0604020202020204" pitchFamily="34" charset="0"/>
              <a:buChar char="•"/>
            </a:pPr>
            <a:r>
              <a:rPr lang="en-US" sz="2800" dirty="0"/>
              <a:t>Scaled (</a:t>
            </a:r>
            <a:r>
              <a:rPr lang="en-US" sz="2800" dirty="0" err="1"/>
              <a:t>uSADD</a:t>
            </a:r>
            <a:r>
              <a:rPr lang="en-US" sz="2800" dirty="0"/>
              <a:t>)</a:t>
            </a:r>
          </a:p>
          <a:p>
            <a:pPr marL="1371600" lvl="2" indent="-457200">
              <a:buFont typeface="Wingdings" pitchFamily="2" charset="2"/>
              <a:buChar char="§"/>
            </a:pPr>
            <a:r>
              <a:rPr lang="en-US" sz="2400" dirty="0"/>
              <a:t>Unipolar and Bipolar</a:t>
            </a:r>
          </a:p>
          <a:p>
            <a:pPr marL="1371600" lvl="2" indent="-457200">
              <a:buFont typeface="Wingdings" pitchFamily="2" charset="2"/>
              <a:buChar char="§"/>
            </a:pPr>
            <a:endParaRPr lang="en-US" sz="2400" dirty="0"/>
          </a:p>
          <a:p>
            <a:pPr marL="914400" lvl="1" indent="-457200">
              <a:buFont typeface="Arial" panose="020B0604020202020204" pitchFamily="34" charset="0"/>
              <a:buChar char="•"/>
            </a:pPr>
            <a:r>
              <a:rPr lang="en-US" sz="2800" dirty="0"/>
              <a:t>Non-Scaled (</a:t>
            </a:r>
            <a:r>
              <a:rPr lang="en-US" sz="2800" dirty="0" err="1"/>
              <a:t>uNSADD</a:t>
            </a:r>
            <a:r>
              <a:rPr lang="en-US" sz="2800" dirty="0"/>
              <a:t>)</a:t>
            </a:r>
          </a:p>
          <a:p>
            <a:pPr marL="1371600" lvl="2" indent="-457200">
              <a:buFont typeface="Wingdings" pitchFamily="2" charset="2"/>
              <a:buChar char="§"/>
            </a:pPr>
            <a:r>
              <a:rPr lang="en-US" sz="2400" dirty="0"/>
              <a:t>Unipolar and </a:t>
            </a:r>
            <a:r>
              <a:rPr lang="en-US" sz="2400" dirty="0">
                <a:solidFill>
                  <a:srgbClr val="FF0000"/>
                </a:solidFill>
              </a:rPr>
              <a:t>Bipolar (first support)</a:t>
            </a:r>
          </a:p>
        </p:txBody>
      </p:sp>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overview </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24</a:t>
            </a:fld>
            <a:endParaRPr lang="en-US"/>
          </a:p>
        </p:txBody>
      </p:sp>
    </p:spTree>
    <p:extLst>
      <p:ext uri="{BB962C8B-B14F-4D97-AF65-F5344CB8AC3E}">
        <p14:creationId xmlns:p14="http://schemas.microsoft.com/office/powerpoint/2010/main" val="6002264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Multiplication</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err="1"/>
              <a:t>uMUL</a:t>
            </a:r>
            <a:r>
              <a:rPr lang="en-US" sz="3200" dirty="0"/>
              <a:t>: unipolar</a:t>
            </a:r>
          </a:p>
          <a:p>
            <a:pPr marL="914400" lvl="1" indent="-457200">
              <a:buFont typeface="Arial" panose="020B0604020202020204" pitchFamily="34" charset="0"/>
              <a:buChar char="•"/>
            </a:pPr>
            <a:r>
              <a:rPr lang="en-US" sz="2800" dirty="0"/>
              <a:t>Expected function</a:t>
            </a:r>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25</a:t>
            </a:fld>
            <a:endParaRPr lang="en-US"/>
          </a:p>
        </p:txBody>
      </p:sp>
      <p:pic>
        <p:nvPicPr>
          <p:cNvPr id="9" name="Picture 8">
            <a:extLst>
              <a:ext uri="{FF2B5EF4-FFF2-40B4-BE49-F238E27FC236}">
                <a16:creationId xmlns:a16="http://schemas.microsoft.com/office/drawing/2014/main" id="{3BFDBD05-A432-9045-B5D5-79DF32CA2A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7010" y="2380626"/>
            <a:ext cx="4200628" cy="749808"/>
          </a:xfrm>
          <a:prstGeom prst="rect">
            <a:avLst/>
          </a:prstGeom>
        </p:spPr>
      </p:pic>
    </p:spTree>
    <p:extLst>
      <p:ext uri="{BB962C8B-B14F-4D97-AF65-F5344CB8AC3E}">
        <p14:creationId xmlns:p14="http://schemas.microsoft.com/office/powerpoint/2010/main" val="15197989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Multiplication</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err="1"/>
              <a:t>uMUL</a:t>
            </a:r>
            <a:r>
              <a:rPr lang="en-US" sz="3200" dirty="0"/>
              <a:t>: unipolar</a:t>
            </a:r>
          </a:p>
          <a:p>
            <a:pPr marL="914400" lvl="1" indent="-457200">
              <a:buFont typeface="Arial" panose="020B0604020202020204" pitchFamily="34" charset="0"/>
              <a:buChar char="•"/>
            </a:pPr>
            <a:r>
              <a:rPr lang="en-US" sz="2800" dirty="0"/>
              <a:t>Expected function</a:t>
            </a:r>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lvl="1"/>
            <a:endParaRPr lang="en-US" sz="2800" dirty="0"/>
          </a:p>
          <a:p>
            <a:pPr marL="914400" lvl="1" indent="-457200">
              <a:buFont typeface="Arial" panose="020B0604020202020204" pitchFamily="34" charset="0"/>
              <a:buChar char="•"/>
            </a:pPr>
            <a:r>
              <a:rPr lang="en-US" sz="2800" dirty="0"/>
              <a:t>Actual AND gate function</a:t>
            </a:r>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26</a:t>
            </a:fld>
            <a:endParaRPr lang="en-US"/>
          </a:p>
        </p:txBody>
      </p:sp>
      <p:pic>
        <p:nvPicPr>
          <p:cNvPr id="22" name="Picture 21">
            <a:extLst>
              <a:ext uri="{FF2B5EF4-FFF2-40B4-BE49-F238E27FC236}">
                <a16:creationId xmlns:a16="http://schemas.microsoft.com/office/drawing/2014/main" id="{7C20EB66-FA53-CD4F-AF1F-29B3A9AE4C0C}"/>
              </a:ext>
            </a:extLst>
          </p:cNvPr>
          <p:cNvPicPr>
            <a:picLocks noChangeAspect="1"/>
          </p:cNvPicPr>
          <p:nvPr/>
        </p:nvPicPr>
        <p:blipFill>
          <a:blip r:embed="rId3"/>
          <a:stretch>
            <a:fillRect/>
          </a:stretch>
        </p:blipFill>
        <p:spPr>
          <a:xfrm>
            <a:off x="1584124" y="4137693"/>
            <a:ext cx="4622800" cy="749900"/>
          </a:xfrm>
          <a:prstGeom prst="rect">
            <a:avLst/>
          </a:prstGeom>
        </p:spPr>
      </p:pic>
      <p:pic>
        <p:nvPicPr>
          <p:cNvPr id="16" name="Picture 15">
            <a:extLst>
              <a:ext uri="{FF2B5EF4-FFF2-40B4-BE49-F238E27FC236}">
                <a16:creationId xmlns:a16="http://schemas.microsoft.com/office/drawing/2014/main" id="{7D13DA1E-BB75-6F4E-9124-94A0059ED2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7010" y="2380626"/>
            <a:ext cx="4200628" cy="749808"/>
          </a:xfrm>
          <a:prstGeom prst="rect">
            <a:avLst/>
          </a:prstGeom>
        </p:spPr>
      </p:pic>
      <p:sp>
        <p:nvSpPr>
          <p:cNvPr id="27" name="Rounded Rectangle 26">
            <a:extLst>
              <a:ext uri="{FF2B5EF4-FFF2-40B4-BE49-F238E27FC236}">
                <a16:creationId xmlns:a16="http://schemas.microsoft.com/office/drawing/2014/main" id="{10EC00D0-B347-FE44-BBBC-5ED5EA4A82BA}"/>
              </a:ext>
            </a:extLst>
          </p:cNvPr>
          <p:cNvSpPr/>
          <p:nvPr/>
        </p:nvSpPr>
        <p:spPr>
          <a:xfrm>
            <a:off x="4165939" y="4509607"/>
            <a:ext cx="2004525" cy="35488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ounded Rectangle 29">
            <a:extLst>
              <a:ext uri="{FF2B5EF4-FFF2-40B4-BE49-F238E27FC236}">
                <a16:creationId xmlns:a16="http://schemas.microsoft.com/office/drawing/2014/main" id="{66C58C33-F4A5-C94F-B0B3-56C8CDDCB819}"/>
              </a:ext>
            </a:extLst>
          </p:cNvPr>
          <p:cNvSpPr/>
          <p:nvPr/>
        </p:nvSpPr>
        <p:spPr>
          <a:xfrm>
            <a:off x="4422309" y="2757524"/>
            <a:ext cx="1249621" cy="35488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4C157F70-227F-0A45-9722-F6C8EBBC761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06471" y="2687149"/>
            <a:ext cx="4928460" cy="548640"/>
          </a:xfrm>
          <a:prstGeom prst="rect">
            <a:avLst/>
          </a:prstGeom>
        </p:spPr>
      </p:pic>
    </p:spTree>
    <p:extLst>
      <p:ext uri="{BB962C8B-B14F-4D97-AF65-F5344CB8AC3E}">
        <p14:creationId xmlns:p14="http://schemas.microsoft.com/office/powerpoint/2010/main" val="25246855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Multiplication</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err="1"/>
              <a:t>uMUL</a:t>
            </a:r>
            <a:r>
              <a:rPr lang="en-US" sz="3200" dirty="0"/>
              <a:t>: unipolar</a:t>
            </a:r>
          </a:p>
          <a:p>
            <a:pPr marL="914400" lvl="1" indent="-457200">
              <a:buFont typeface="Arial" panose="020B0604020202020204" pitchFamily="34" charset="0"/>
              <a:buChar char="•"/>
            </a:pPr>
            <a:r>
              <a:rPr lang="en-US" sz="2800" dirty="0"/>
              <a:t>Expected function</a:t>
            </a:r>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r>
              <a:rPr lang="en-US" sz="2800" dirty="0"/>
              <a:t>Actual AND gate function</a:t>
            </a:r>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27</a:t>
            </a:fld>
            <a:endParaRPr lang="en-US"/>
          </a:p>
        </p:txBody>
      </p:sp>
      <p:cxnSp>
        <p:nvCxnSpPr>
          <p:cNvPr id="11" name="Straight Arrow Connector 10">
            <a:extLst>
              <a:ext uri="{FF2B5EF4-FFF2-40B4-BE49-F238E27FC236}">
                <a16:creationId xmlns:a16="http://schemas.microsoft.com/office/drawing/2014/main" id="{D4B3B847-9234-E648-AEF6-459ACD94682F}"/>
              </a:ext>
            </a:extLst>
          </p:cNvPr>
          <p:cNvCxnSpPr>
            <a:cxnSpLocks/>
            <a:stCxn id="23" idx="3"/>
            <a:endCxn id="30" idx="1"/>
          </p:cNvCxnSpPr>
          <p:nvPr/>
        </p:nvCxnSpPr>
        <p:spPr>
          <a:xfrm flipV="1">
            <a:off x="6170464" y="2961469"/>
            <a:ext cx="1036007" cy="1725579"/>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D73183FF-0DF5-4940-9C2A-4C70F5B3A542}"/>
              </a:ext>
            </a:extLst>
          </p:cNvPr>
          <p:cNvPicPr>
            <a:picLocks noChangeAspect="1"/>
          </p:cNvPicPr>
          <p:nvPr/>
        </p:nvPicPr>
        <p:blipFill>
          <a:blip r:embed="rId3"/>
          <a:stretch>
            <a:fillRect/>
          </a:stretch>
        </p:blipFill>
        <p:spPr>
          <a:xfrm>
            <a:off x="1584124" y="4137693"/>
            <a:ext cx="4622800" cy="749900"/>
          </a:xfrm>
          <a:prstGeom prst="rect">
            <a:avLst/>
          </a:prstGeom>
        </p:spPr>
      </p:pic>
      <p:sp>
        <p:nvSpPr>
          <p:cNvPr id="23" name="Rounded Rectangle 22">
            <a:extLst>
              <a:ext uri="{FF2B5EF4-FFF2-40B4-BE49-F238E27FC236}">
                <a16:creationId xmlns:a16="http://schemas.microsoft.com/office/drawing/2014/main" id="{E38C46D1-50BC-7747-AC13-F010ABD9C6C6}"/>
              </a:ext>
            </a:extLst>
          </p:cNvPr>
          <p:cNvSpPr/>
          <p:nvPr/>
        </p:nvSpPr>
        <p:spPr>
          <a:xfrm>
            <a:off x="4165939" y="4509607"/>
            <a:ext cx="2004525" cy="35488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1E37A83-97D1-6A41-95F9-B1422405DDC9}"/>
              </a:ext>
            </a:extLst>
          </p:cNvPr>
          <p:cNvSpPr/>
          <p:nvPr/>
        </p:nvSpPr>
        <p:spPr>
          <a:xfrm>
            <a:off x="3274155" y="3084235"/>
            <a:ext cx="625492" cy="369332"/>
          </a:xfrm>
          <a:prstGeom prst="rect">
            <a:avLst/>
          </a:prstGeom>
        </p:spPr>
        <p:txBody>
          <a:bodyPr wrap="none">
            <a:spAutoFit/>
          </a:bodyPr>
          <a:lstStyle/>
          <a:p>
            <a:r>
              <a:rPr lang="en-US" dirty="0"/>
              <a:t>6/16</a:t>
            </a:r>
          </a:p>
        </p:txBody>
      </p:sp>
      <p:sp>
        <p:nvSpPr>
          <p:cNvPr id="27" name="Rectangle 26">
            <a:extLst>
              <a:ext uri="{FF2B5EF4-FFF2-40B4-BE49-F238E27FC236}">
                <a16:creationId xmlns:a16="http://schemas.microsoft.com/office/drawing/2014/main" id="{E1BEFA81-ED1F-9D4E-B55C-E0D32D0C7BF4}"/>
              </a:ext>
            </a:extLst>
          </p:cNvPr>
          <p:cNvSpPr/>
          <p:nvPr/>
        </p:nvSpPr>
        <p:spPr>
          <a:xfrm>
            <a:off x="4641460" y="3086718"/>
            <a:ext cx="1032655" cy="369332"/>
          </a:xfrm>
          <a:prstGeom prst="rect">
            <a:avLst/>
          </a:prstGeom>
        </p:spPr>
        <p:txBody>
          <a:bodyPr wrap="none">
            <a:spAutoFit/>
          </a:bodyPr>
          <a:lstStyle/>
          <a:p>
            <a:r>
              <a:rPr lang="en-US" dirty="0"/>
              <a:t>8/16</a:t>
            </a:r>
            <a:r>
              <a:rPr lang="en-US" dirty="0">
                <a:solidFill>
                  <a:srgbClr val="FF0000"/>
                </a:solidFill>
              </a:rPr>
              <a:t>=0.5</a:t>
            </a:r>
          </a:p>
        </p:txBody>
      </p:sp>
      <p:sp>
        <p:nvSpPr>
          <p:cNvPr id="28" name="Rectangle 27">
            <a:extLst>
              <a:ext uri="{FF2B5EF4-FFF2-40B4-BE49-F238E27FC236}">
                <a16:creationId xmlns:a16="http://schemas.microsoft.com/office/drawing/2014/main" id="{D69AF309-962D-1F48-A7A6-1B64311CEC82}"/>
              </a:ext>
            </a:extLst>
          </p:cNvPr>
          <p:cNvSpPr/>
          <p:nvPr/>
        </p:nvSpPr>
        <p:spPr>
          <a:xfrm>
            <a:off x="1817542" y="3084235"/>
            <a:ext cx="625492" cy="369332"/>
          </a:xfrm>
          <a:prstGeom prst="rect">
            <a:avLst/>
          </a:prstGeom>
        </p:spPr>
        <p:txBody>
          <a:bodyPr wrap="none">
            <a:spAutoFit/>
          </a:bodyPr>
          <a:lstStyle/>
          <a:p>
            <a:r>
              <a:rPr lang="en-US" dirty="0"/>
              <a:t>3/16</a:t>
            </a:r>
          </a:p>
        </p:txBody>
      </p:sp>
      <p:pic>
        <p:nvPicPr>
          <p:cNvPr id="29" name="Picture 28">
            <a:extLst>
              <a:ext uri="{FF2B5EF4-FFF2-40B4-BE49-F238E27FC236}">
                <a16:creationId xmlns:a16="http://schemas.microsoft.com/office/drawing/2014/main" id="{E9391B53-6D6E-844D-B657-612A280BB6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7010" y="2380626"/>
            <a:ext cx="4200628" cy="749808"/>
          </a:xfrm>
          <a:prstGeom prst="rect">
            <a:avLst/>
          </a:prstGeom>
        </p:spPr>
      </p:pic>
      <p:pic>
        <p:nvPicPr>
          <p:cNvPr id="30" name="Picture 29">
            <a:extLst>
              <a:ext uri="{FF2B5EF4-FFF2-40B4-BE49-F238E27FC236}">
                <a16:creationId xmlns:a16="http://schemas.microsoft.com/office/drawing/2014/main" id="{1ACD3824-6FDE-E04E-BBAE-536C2420B4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06471" y="2687149"/>
            <a:ext cx="4928460" cy="548640"/>
          </a:xfrm>
          <a:prstGeom prst="rect">
            <a:avLst/>
          </a:prstGeom>
        </p:spPr>
      </p:pic>
      <p:sp>
        <p:nvSpPr>
          <p:cNvPr id="33" name="Rectangle 32">
            <a:extLst>
              <a:ext uri="{FF2B5EF4-FFF2-40B4-BE49-F238E27FC236}">
                <a16:creationId xmlns:a16="http://schemas.microsoft.com/office/drawing/2014/main" id="{4DD90A8D-5AB5-7D4A-A423-078240917BE6}"/>
              </a:ext>
            </a:extLst>
          </p:cNvPr>
          <p:cNvSpPr/>
          <p:nvPr/>
        </p:nvSpPr>
        <p:spPr>
          <a:xfrm>
            <a:off x="7206471" y="2169566"/>
            <a:ext cx="3094117" cy="553998"/>
          </a:xfrm>
          <a:prstGeom prst="rect">
            <a:avLst/>
          </a:prstGeom>
        </p:spPr>
        <p:txBody>
          <a:bodyPr wrap="none" lIns="0" tIns="0" rIns="0" bIns="0">
            <a:spAutoFit/>
          </a:bodyPr>
          <a:lstStyle/>
          <a:p>
            <a:r>
              <a:rPr lang="en-US" dirty="0">
                <a:solidFill>
                  <a:srgbClr val="FF0000"/>
                </a:solidFill>
              </a:rPr>
              <a:t>Correct with 0 correlation:</a:t>
            </a:r>
          </a:p>
          <a:p>
            <a:r>
              <a:rPr lang="en-US" dirty="0">
                <a:solidFill>
                  <a:srgbClr val="FF0000"/>
                </a:solidFill>
              </a:rPr>
              <a:t>Marginal </a:t>
            </a:r>
            <a:r>
              <a:rPr lang="en-US" dirty="0" err="1">
                <a:solidFill>
                  <a:srgbClr val="FF0000"/>
                </a:solidFill>
              </a:rPr>
              <a:t>prob</a:t>
            </a:r>
            <a:r>
              <a:rPr lang="en-US" dirty="0">
                <a:solidFill>
                  <a:srgbClr val="FF0000"/>
                </a:solidFill>
              </a:rPr>
              <a:t> = conditional </a:t>
            </a:r>
            <a:r>
              <a:rPr lang="en-US" dirty="0" err="1">
                <a:solidFill>
                  <a:srgbClr val="FF0000"/>
                </a:solidFill>
              </a:rPr>
              <a:t>prob</a:t>
            </a:r>
            <a:endParaRPr lang="en-US" dirty="0">
              <a:solidFill>
                <a:srgbClr val="FF0000"/>
              </a:solidFill>
            </a:endParaRPr>
          </a:p>
        </p:txBody>
      </p:sp>
      <p:sp>
        <p:nvSpPr>
          <p:cNvPr id="34" name="Rectangle 33">
            <a:extLst>
              <a:ext uri="{FF2B5EF4-FFF2-40B4-BE49-F238E27FC236}">
                <a16:creationId xmlns:a16="http://schemas.microsoft.com/office/drawing/2014/main" id="{ACEB0EB4-589E-EE4A-AB7B-00C2BB0CBF2C}"/>
              </a:ext>
            </a:extLst>
          </p:cNvPr>
          <p:cNvSpPr/>
          <p:nvPr/>
        </p:nvSpPr>
        <p:spPr>
          <a:xfrm>
            <a:off x="4641460" y="4890175"/>
            <a:ext cx="1021433" cy="369332"/>
          </a:xfrm>
          <a:prstGeom prst="rect">
            <a:avLst/>
          </a:prstGeom>
        </p:spPr>
        <p:txBody>
          <a:bodyPr wrap="none">
            <a:spAutoFit/>
          </a:bodyPr>
          <a:lstStyle/>
          <a:p>
            <a:r>
              <a:rPr lang="en-US" dirty="0"/>
              <a:t>3/6 </a:t>
            </a:r>
            <a:r>
              <a:rPr lang="en-US" dirty="0">
                <a:solidFill>
                  <a:srgbClr val="FF0000"/>
                </a:solidFill>
              </a:rPr>
              <a:t>= 0.5</a:t>
            </a:r>
          </a:p>
        </p:txBody>
      </p:sp>
    </p:spTree>
    <p:extLst>
      <p:ext uri="{BB962C8B-B14F-4D97-AF65-F5344CB8AC3E}">
        <p14:creationId xmlns:p14="http://schemas.microsoft.com/office/powerpoint/2010/main" val="19671375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Multiplication</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err="1"/>
              <a:t>uMUL</a:t>
            </a:r>
            <a:r>
              <a:rPr lang="en-US" sz="3200" dirty="0"/>
              <a:t>: unipolar</a:t>
            </a:r>
          </a:p>
          <a:p>
            <a:pPr marL="914400" lvl="1" indent="-457200">
              <a:buFont typeface="Arial" panose="020B0604020202020204" pitchFamily="34" charset="0"/>
              <a:buChar char="•"/>
            </a:pPr>
            <a:r>
              <a:rPr lang="en-US" sz="2800" dirty="0"/>
              <a:t>Expected function</a:t>
            </a:r>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r>
              <a:rPr lang="en-US" sz="2800" dirty="0"/>
              <a:t>Actual AND gate function</a:t>
            </a:r>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28</a:t>
            </a:fld>
            <a:endParaRPr lang="en-US"/>
          </a:p>
        </p:txBody>
      </p:sp>
      <p:cxnSp>
        <p:nvCxnSpPr>
          <p:cNvPr id="10" name="Straight Arrow Connector 9">
            <a:extLst>
              <a:ext uri="{FF2B5EF4-FFF2-40B4-BE49-F238E27FC236}">
                <a16:creationId xmlns:a16="http://schemas.microsoft.com/office/drawing/2014/main" id="{B41C1AE5-90FA-7C4B-BA3D-A28E0FA0C2B3}"/>
              </a:ext>
            </a:extLst>
          </p:cNvPr>
          <p:cNvCxnSpPr>
            <a:cxnSpLocks/>
            <a:stCxn id="23" idx="3"/>
            <a:endCxn id="33" idx="1"/>
          </p:cNvCxnSpPr>
          <p:nvPr/>
        </p:nvCxnSpPr>
        <p:spPr>
          <a:xfrm flipV="1">
            <a:off x="6170464" y="4275085"/>
            <a:ext cx="1036007" cy="41196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D73183FF-0DF5-4940-9C2A-4C70F5B3A542}"/>
              </a:ext>
            </a:extLst>
          </p:cNvPr>
          <p:cNvPicPr>
            <a:picLocks noChangeAspect="1"/>
          </p:cNvPicPr>
          <p:nvPr/>
        </p:nvPicPr>
        <p:blipFill>
          <a:blip r:embed="rId3"/>
          <a:stretch>
            <a:fillRect/>
          </a:stretch>
        </p:blipFill>
        <p:spPr>
          <a:xfrm>
            <a:off x="1584124" y="4137693"/>
            <a:ext cx="4622800" cy="749900"/>
          </a:xfrm>
          <a:prstGeom prst="rect">
            <a:avLst/>
          </a:prstGeom>
        </p:spPr>
      </p:pic>
      <p:sp>
        <p:nvSpPr>
          <p:cNvPr id="23" name="Rounded Rectangle 22">
            <a:extLst>
              <a:ext uri="{FF2B5EF4-FFF2-40B4-BE49-F238E27FC236}">
                <a16:creationId xmlns:a16="http://schemas.microsoft.com/office/drawing/2014/main" id="{E38C46D1-50BC-7747-AC13-F010ABD9C6C6}"/>
              </a:ext>
            </a:extLst>
          </p:cNvPr>
          <p:cNvSpPr/>
          <p:nvPr/>
        </p:nvSpPr>
        <p:spPr>
          <a:xfrm>
            <a:off x="4165939" y="4509607"/>
            <a:ext cx="2004525" cy="35488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7AAF850-CF92-8B44-90FF-E0BC970DCB56}"/>
              </a:ext>
            </a:extLst>
          </p:cNvPr>
          <p:cNvSpPr/>
          <p:nvPr/>
        </p:nvSpPr>
        <p:spPr>
          <a:xfrm>
            <a:off x="3274155" y="3084235"/>
            <a:ext cx="625492" cy="369332"/>
          </a:xfrm>
          <a:prstGeom prst="rect">
            <a:avLst/>
          </a:prstGeom>
        </p:spPr>
        <p:txBody>
          <a:bodyPr wrap="none">
            <a:spAutoFit/>
          </a:bodyPr>
          <a:lstStyle/>
          <a:p>
            <a:r>
              <a:rPr lang="en-US" dirty="0"/>
              <a:t>6/16</a:t>
            </a:r>
          </a:p>
        </p:txBody>
      </p:sp>
      <p:sp>
        <p:nvSpPr>
          <p:cNvPr id="29" name="Rectangle 28">
            <a:extLst>
              <a:ext uri="{FF2B5EF4-FFF2-40B4-BE49-F238E27FC236}">
                <a16:creationId xmlns:a16="http://schemas.microsoft.com/office/drawing/2014/main" id="{D9C455C6-E2FB-1343-8352-4E23A8CB0F12}"/>
              </a:ext>
            </a:extLst>
          </p:cNvPr>
          <p:cNvSpPr/>
          <p:nvPr/>
        </p:nvSpPr>
        <p:spPr>
          <a:xfrm>
            <a:off x="4641460" y="3086718"/>
            <a:ext cx="1032655" cy="369332"/>
          </a:xfrm>
          <a:prstGeom prst="rect">
            <a:avLst/>
          </a:prstGeom>
        </p:spPr>
        <p:txBody>
          <a:bodyPr wrap="none">
            <a:spAutoFit/>
          </a:bodyPr>
          <a:lstStyle/>
          <a:p>
            <a:r>
              <a:rPr lang="en-US" dirty="0"/>
              <a:t>8/16</a:t>
            </a:r>
            <a:r>
              <a:rPr lang="en-US" dirty="0">
                <a:solidFill>
                  <a:srgbClr val="FF0000"/>
                </a:solidFill>
              </a:rPr>
              <a:t>=0.5</a:t>
            </a:r>
          </a:p>
        </p:txBody>
      </p:sp>
      <p:sp>
        <p:nvSpPr>
          <p:cNvPr id="30" name="Rectangle 29">
            <a:extLst>
              <a:ext uri="{FF2B5EF4-FFF2-40B4-BE49-F238E27FC236}">
                <a16:creationId xmlns:a16="http://schemas.microsoft.com/office/drawing/2014/main" id="{E271DB4A-A410-684F-AF5F-CAEE14F757A4}"/>
              </a:ext>
            </a:extLst>
          </p:cNvPr>
          <p:cNvSpPr/>
          <p:nvPr/>
        </p:nvSpPr>
        <p:spPr>
          <a:xfrm>
            <a:off x="1817542" y="3084235"/>
            <a:ext cx="625492" cy="369332"/>
          </a:xfrm>
          <a:prstGeom prst="rect">
            <a:avLst/>
          </a:prstGeom>
        </p:spPr>
        <p:txBody>
          <a:bodyPr wrap="none">
            <a:spAutoFit/>
          </a:bodyPr>
          <a:lstStyle/>
          <a:p>
            <a:r>
              <a:rPr lang="en-US" dirty="0"/>
              <a:t>3/16</a:t>
            </a:r>
          </a:p>
        </p:txBody>
      </p:sp>
      <p:pic>
        <p:nvPicPr>
          <p:cNvPr id="31" name="Picture 30">
            <a:extLst>
              <a:ext uri="{FF2B5EF4-FFF2-40B4-BE49-F238E27FC236}">
                <a16:creationId xmlns:a16="http://schemas.microsoft.com/office/drawing/2014/main" id="{B05C662C-522B-F54E-8BC1-176D997046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7010" y="2380626"/>
            <a:ext cx="4200628" cy="749808"/>
          </a:xfrm>
          <a:prstGeom prst="rect">
            <a:avLst/>
          </a:prstGeom>
        </p:spPr>
      </p:pic>
      <p:pic>
        <p:nvPicPr>
          <p:cNvPr id="32" name="Picture 31">
            <a:extLst>
              <a:ext uri="{FF2B5EF4-FFF2-40B4-BE49-F238E27FC236}">
                <a16:creationId xmlns:a16="http://schemas.microsoft.com/office/drawing/2014/main" id="{76623518-A049-9047-B364-A5B04D2889A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06471" y="2687149"/>
            <a:ext cx="4928460" cy="548640"/>
          </a:xfrm>
          <a:prstGeom prst="rect">
            <a:avLst/>
          </a:prstGeom>
        </p:spPr>
      </p:pic>
      <p:pic>
        <p:nvPicPr>
          <p:cNvPr id="33" name="Picture 32">
            <a:extLst>
              <a:ext uri="{FF2B5EF4-FFF2-40B4-BE49-F238E27FC236}">
                <a16:creationId xmlns:a16="http://schemas.microsoft.com/office/drawing/2014/main" id="{4B22CE52-E799-854A-AE34-DC41398D4B2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06471" y="4000765"/>
            <a:ext cx="4928460" cy="548640"/>
          </a:xfrm>
          <a:prstGeom prst="rect">
            <a:avLst/>
          </a:prstGeom>
        </p:spPr>
      </p:pic>
      <p:sp>
        <p:nvSpPr>
          <p:cNvPr id="39" name="Rectangle 38">
            <a:extLst>
              <a:ext uri="{FF2B5EF4-FFF2-40B4-BE49-F238E27FC236}">
                <a16:creationId xmlns:a16="http://schemas.microsoft.com/office/drawing/2014/main" id="{2C9B83FA-8CEB-3B4E-BB76-FC7CED80A822}"/>
              </a:ext>
            </a:extLst>
          </p:cNvPr>
          <p:cNvSpPr/>
          <p:nvPr/>
        </p:nvSpPr>
        <p:spPr>
          <a:xfrm>
            <a:off x="7206471" y="3476373"/>
            <a:ext cx="3169457" cy="553998"/>
          </a:xfrm>
          <a:prstGeom prst="rect">
            <a:avLst/>
          </a:prstGeom>
        </p:spPr>
        <p:txBody>
          <a:bodyPr wrap="none" lIns="0" tIns="0" rIns="0" bIns="0">
            <a:spAutoFit/>
          </a:bodyPr>
          <a:lstStyle/>
          <a:p>
            <a:r>
              <a:rPr lang="en-US" dirty="0">
                <a:solidFill>
                  <a:srgbClr val="FF0000"/>
                </a:solidFill>
              </a:rPr>
              <a:t>Wrong with non-0 correlation:</a:t>
            </a:r>
          </a:p>
          <a:p>
            <a:r>
              <a:rPr lang="en-US" dirty="0">
                <a:solidFill>
                  <a:srgbClr val="FF0000"/>
                </a:solidFill>
              </a:rPr>
              <a:t>Marginal </a:t>
            </a:r>
            <a:r>
              <a:rPr lang="en-US" dirty="0" err="1">
                <a:solidFill>
                  <a:srgbClr val="FF0000"/>
                </a:solidFill>
              </a:rPr>
              <a:t>prob</a:t>
            </a:r>
            <a:r>
              <a:rPr lang="en-US" dirty="0">
                <a:solidFill>
                  <a:srgbClr val="FF0000"/>
                </a:solidFill>
              </a:rPr>
              <a:t> != conditional </a:t>
            </a:r>
            <a:r>
              <a:rPr lang="en-US" dirty="0" err="1">
                <a:solidFill>
                  <a:srgbClr val="FF0000"/>
                </a:solidFill>
              </a:rPr>
              <a:t>prob</a:t>
            </a:r>
            <a:endParaRPr lang="en-US" dirty="0">
              <a:solidFill>
                <a:srgbClr val="FF0000"/>
              </a:solidFill>
            </a:endParaRPr>
          </a:p>
        </p:txBody>
      </p:sp>
      <p:sp>
        <p:nvSpPr>
          <p:cNvPr id="40" name="Rectangle 39">
            <a:extLst>
              <a:ext uri="{FF2B5EF4-FFF2-40B4-BE49-F238E27FC236}">
                <a16:creationId xmlns:a16="http://schemas.microsoft.com/office/drawing/2014/main" id="{384F3AFA-123E-AD4D-8A2E-B5AF778AB4CB}"/>
              </a:ext>
            </a:extLst>
          </p:cNvPr>
          <p:cNvSpPr/>
          <p:nvPr/>
        </p:nvSpPr>
        <p:spPr>
          <a:xfrm>
            <a:off x="4641460" y="4890175"/>
            <a:ext cx="1021433" cy="369332"/>
          </a:xfrm>
          <a:prstGeom prst="rect">
            <a:avLst/>
          </a:prstGeom>
        </p:spPr>
        <p:txBody>
          <a:bodyPr wrap="none">
            <a:spAutoFit/>
          </a:bodyPr>
          <a:lstStyle/>
          <a:p>
            <a:r>
              <a:rPr lang="en-US" dirty="0"/>
              <a:t>6/6 </a:t>
            </a:r>
            <a:r>
              <a:rPr lang="en-US" dirty="0">
                <a:solidFill>
                  <a:srgbClr val="FF0000"/>
                </a:solidFill>
              </a:rPr>
              <a:t>= 1.0</a:t>
            </a:r>
          </a:p>
        </p:txBody>
      </p:sp>
      <p:sp>
        <p:nvSpPr>
          <p:cNvPr id="17" name="Rectangle 16">
            <a:extLst>
              <a:ext uri="{FF2B5EF4-FFF2-40B4-BE49-F238E27FC236}">
                <a16:creationId xmlns:a16="http://schemas.microsoft.com/office/drawing/2014/main" id="{09B16F7C-D51B-C24E-A0EA-E1D3261D0D06}"/>
              </a:ext>
            </a:extLst>
          </p:cNvPr>
          <p:cNvSpPr/>
          <p:nvPr/>
        </p:nvSpPr>
        <p:spPr>
          <a:xfrm>
            <a:off x="7206471" y="2169566"/>
            <a:ext cx="3094117" cy="553998"/>
          </a:xfrm>
          <a:prstGeom prst="rect">
            <a:avLst/>
          </a:prstGeom>
        </p:spPr>
        <p:txBody>
          <a:bodyPr wrap="none" lIns="0" tIns="0" rIns="0" bIns="0">
            <a:spAutoFit/>
          </a:bodyPr>
          <a:lstStyle/>
          <a:p>
            <a:r>
              <a:rPr lang="en-US" dirty="0"/>
              <a:t>Correct with 0 correlation:</a:t>
            </a:r>
          </a:p>
          <a:p>
            <a:r>
              <a:rPr lang="en-US" dirty="0"/>
              <a:t>Marginal </a:t>
            </a:r>
            <a:r>
              <a:rPr lang="en-US" dirty="0" err="1"/>
              <a:t>prob</a:t>
            </a:r>
            <a:r>
              <a:rPr lang="en-US" dirty="0"/>
              <a:t> = conditional </a:t>
            </a:r>
            <a:r>
              <a:rPr lang="en-US" dirty="0" err="1"/>
              <a:t>prob</a:t>
            </a:r>
            <a:endParaRPr lang="en-US" dirty="0"/>
          </a:p>
        </p:txBody>
      </p:sp>
    </p:spTree>
    <p:extLst>
      <p:ext uri="{BB962C8B-B14F-4D97-AF65-F5344CB8AC3E}">
        <p14:creationId xmlns:p14="http://schemas.microsoft.com/office/powerpoint/2010/main" val="15684021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Multiplication</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err="1"/>
              <a:t>uMUL</a:t>
            </a:r>
            <a:r>
              <a:rPr lang="en-US" sz="3200" dirty="0"/>
              <a:t>: unipolar</a:t>
            </a:r>
          </a:p>
          <a:p>
            <a:pPr marL="914400" lvl="1" indent="-457200">
              <a:buFont typeface="Arial" panose="020B0604020202020204" pitchFamily="34" charset="0"/>
              <a:buChar char="•"/>
            </a:pPr>
            <a:r>
              <a:rPr lang="en-US" sz="2800" dirty="0">
                <a:solidFill>
                  <a:srgbClr val="FF0000"/>
                </a:solidFill>
              </a:rPr>
              <a:t>Conditional bit stream generation</a:t>
            </a:r>
          </a:p>
          <a:p>
            <a:pPr marL="1371600" lvl="2" indent="-457200">
              <a:buFont typeface="Wingdings" pitchFamily="2" charset="2"/>
              <a:buChar char="§"/>
            </a:pPr>
            <a:r>
              <a:rPr lang="en-US" sz="2400" dirty="0"/>
              <a:t>Enforce P(S</a:t>
            </a:r>
            <a:r>
              <a:rPr lang="en-US" sz="2400" baseline="-25000" dirty="0"/>
              <a:t>in, 1</a:t>
            </a:r>
            <a:r>
              <a:rPr lang="en-US" sz="2400" dirty="0"/>
              <a:t>=1) = P(S</a:t>
            </a:r>
            <a:r>
              <a:rPr lang="en-US" sz="2400" baseline="-25000" dirty="0"/>
              <a:t>in, 1</a:t>
            </a:r>
            <a:r>
              <a:rPr lang="en-US" sz="2400" dirty="0"/>
              <a:t>=1| S</a:t>
            </a:r>
            <a:r>
              <a:rPr lang="en-US" sz="2400" baseline="-25000" dirty="0"/>
              <a:t>in, 0</a:t>
            </a:r>
            <a:r>
              <a:rPr lang="en-US" sz="2400" dirty="0"/>
              <a:t>=1)</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29</a:t>
            </a:fld>
            <a:endParaRPr lang="en-US"/>
          </a:p>
        </p:txBody>
      </p:sp>
      <p:sp>
        <p:nvSpPr>
          <p:cNvPr id="10" name="Rectangle 9">
            <a:extLst>
              <a:ext uri="{FF2B5EF4-FFF2-40B4-BE49-F238E27FC236}">
                <a16:creationId xmlns:a16="http://schemas.microsoft.com/office/drawing/2014/main" id="{77186416-5210-C14B-956E-06A7B7BEE93F}"/>
              </a:ext>
            </a:extLst>
          </p:cNvPr>
          <p:cNvSpPr/>
          <p:nvPr/>
        </p:nvSpPr>
        <p:spPr>
          <a:xfrm>
            <a:off x="4766712" y="5721387"/>
            <a:ext cx="2388218" cy="646331"/>
          </a:xfrm>
          <a:prstGeom prst="rect">
            <a:avLst/>
          </a:prstGeom>
        </p:spPr>
        <p:txBody>
          <a:bodyPr wrap="none">
            <a:spAutoFit/>
          </a:bodyPr>
          <a:lstStyle/>
          <a:p>
            <a:r>
              <a:rPr lang="en-US" i="1" dirty="0"/>
              <a:t>C: Counter</a:t>
            </a:r>
          </a:p>
          <a:p>
            <a:r>
              <a:rPr lang="en-US" i="1" dirty="0"/>
              <a:t>G: Bit stream generator</a:t>
            </a:r>
          </a:p>
        </p:txBody>
      </p:sp>
      <p:pic>
        <p:nvPicPr>
          <p:cNvPr id="5" name="Picture 4">
            <a:extLst>
              <a:ext uri="{FF2B5EF4-FFF2-40B4-BE49-F238E27FC236}">
                <a16:creationId xmlns:a16="http://schemas.microsoft.com/office/drawing/2014/main" id="{37C0481A-16DC-8142-B8BF-277848775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9458" y="3534005"/>
            <a:ext cx="3185577" cy="1909536"/>
          </a:xfrm>
          <a:prstGeom prst="rect">
            <a:avLst/>
          </a:prstGeom>
        </p:spPr>
      </p:pic>
      <p:sp>
        <p:nvSpPr>
          <p:cNvPr id="9" name="Rectangle 8">
            <a:extLst>
              <a:ext uri="{FF2B5EF4-FFF2-40B4-BE49-F238E27FC236}">
                <a16:creationId xmlns:a16="http://schemas.microsoft.com/office/drawing/2014/main" id="{2EC1312E-BA4C-894A-AD53-4EB5BB94CCD9}"/>
              </a:ext>
            </a:extLst>
          </p:cNvPr>
          <p:cNvSpPr/>
          <p:nvPr/>
        </p:nvSpPr>
        <p:spPr>
          <a:xfrm>
            <a:off x="7662984" y="4914762"/>
            <a:ext cx="421910" cy="369332"/>
          </a:xfrm>
          <a:prstGeom prst="rect">
            <a:avLst/>
          </a:prstGeom>
        </p:spPr>
        <p:txBody>
          <a:bodyPr wrap="none">
            <a:spAutoFit/>
          </a:bodyPr>
          <a:lstStyle/>
          <a:p>
            <a:r>
              <a:rPr lang="en-US" dirty="0" err="1">
                <a:solidFill>
                  <a:srgbClr val="FF0000"/>
                </a:solidFill>
              </a:rPr>
              <a:t>en</a:t>
            </a:r>
            <a:endParaRPr lang="en-US" dirty="0">
              <a:solidFill>
                <a:srgbClr val="FF0000"/>
              </a:solidFill>
            </a:endParaRPr>
          </a:p>
        </p:txBody>
      </p:sp>
      <p:grpSp>
        <p:nvGrpSpPr>
          <p:cNvPr id="11" name="Group 10">
            <a:extLst>
              <a:ext uri="{FF2B5EF4-FFF2-40B4-BE49-F238E27FC236}">
                <a16:creationId xmlns:a16="http://schemas.microsoft.com/office/drawing/2014/main" id="{0818F4F7-C476-5140-9CFC-8C004BB49841}"/>
              </a:ext>
            </a:extLst>
          </p:cNvPr>
          <p:cNvGrpSpPr/>
          <p:nvPr/>
        </p:nvGrpSpPr>
        <p:grpSpPr>
          <a:xfrm>
            <a:off x="7504556" y="3748448"/>
            <a:ext cx="2222208" cy="1201775"/>
            <a:chOff x="7990061" y="4777741"/>
            <a:chExt cx="2222208" cy="1201775"/>
          </a:xfrm>
        </p:grpSpPr>
        <p:sp>
          <p:nvSpPr>
            <p:cNvPr id="12" name="Triangle 11">
              <a:extLst>
                <a:ext uri="{FF2B5EF4-FFF2-40B4-BE49-F238E27FC236}">
                  <a16:creationId xmlns:a16="http://schemas.microsoft.com/office/drawing/2014/main" id="{67A1E5E2-D777-C542-BB62-1BF9646A9A76}"/>
                </a:ext>
              </a:extLst>
            </p:cNvPr>
            <p:cNvSpPr/>
            <p:nvPr/>
          </p:nvSpPr>
          <p:spPr>
            <a:xfrm rot="5400000">
              <a:off x="8868226" y="5088343"/>
              <a:ext cx="1201775" cy="580572"/>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panose="020F0502020204030204" pitchFamily="34" charset="0"/>
                <a:ea typeface="Cambria Math" panose="02040503050406030204" pitchFamily="18" charset="0"/>
                <a:cs typeface="Calibri" panose="020F0502020204030204" pitchFamily="34" charset="0"/>
              </a:endParaRPr>
            </a:p>
          </p:txBody>
        </p:sp>
        <p:sp>
          <p:nvSpPr>
            <p:cNvPr id="13" name="Rectangle 12">
              <a:extLst>
                <a:ext uri="{FF2B5EF4-FFF2-40B4-BE49-F238E27FC236}">
                  <a16:creationId xmlns:a16="http://schemas.microsoft.com/office/drawing/2014/main" id="{2CCE5FBE-121D-6140-995D-28F94451E174}"/>
                </a:ext>
              </a:extLst>
            </p:cNvPr>
            <p:cNvSpPr/>
            <p:nvPr/>
          </p:nvSpPr>
          <p:spPr>
            <a:xfrm>
              <a:off x="7990061" y="5007713"/>
              <a:ext cx="725714" cy="26758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alibri" panose="020F0502020204030204" pitchFamily="34" charset="0"/>
                  <a:ea typeface="Cambria Math" panose="02040503050406030204" pitchFamily="18" charset="0"/>
                  <a:cs typeface="Calibri" panose="020F0502020204030204" pitchFamily="34" charset="0"/>
                </a:rPr>
                <a:t>SRC</a:t>
              </a:r>
            </a:p>
          </p:txBody>
        </p:sp>
        <p:sp>
          <p:nvSpPr>
            <p:cNvPr id="15" name="Rectangle 14">
              <a:extLst>
                <a:ext uri="{FF2B5EF4-FFF2-40B4-BE49-F238E27FC236}">
                  <a16:creationId xmlns:a16="http://schemas.microsoft.com/office/drawing/2014/main" id="{19859287-00B9-AA46-9DD5-BC9FD1617E0E}"/>
                </a:ext>
              </a:extLst>
            </p:cNvPr>
            <p:cNvSpPr/>
            <p:nvPr/>
          </p:nvSpPr>
          <p:spPr>
            <a:xfrm>
              <a:off x="7990061" y="5497655"/>
              <a:ext cx="725714" cy="26758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alibri" panose="020F0502020204030204" pitchFamily="34" charset="0"/>
                  <a:ea typeface="Cambria Math" panose="02040503050406030204" pitchFamily="18" charset="0"/>
                  <a:cs typeface="Calibri" panose="020F0502020204030204" pitchFamily="34" charset="0"/>
                </a:rPr>
                <a:t>RNG</a:t>
              </a:r>
            </a:p>
          </p:txBody>
        </p:sp>
        <p:sp>
          <p:nvSpPr>
            <p:cNvPr id="16" name="Rectangle 15">
              <a:extLst>
                <a:ext uri="{FF2B5EF4-FFF2-40B4-BE49-F238E27FC236}">
                  <a16:creationId xmlns:a16="http://schemas.microsoft.com/office/drawing/2014/main" id="{F7EE7C65-ED2A-4D48-ABB0-0F12026F49BF}"/>
                </a:ext>
              </a:extLst>
            </p:cNvPr>
            <p:cNvSpPr/>
            <p:nvPr/>
          </p:nvSpPr>
          <p:spPr>
            <a:xfrm rot="5400000">
              <a:off x="9067968" y="5201099"/>
              <a:ext cx="633507" cy="369332"/>
            </a:xfrm>
            <a:prstGeom prst="rect">
              <a:avLst/>
            </a:prstGeom>
          </p:spPr>
          <p:txBody>
            <a:bodyPr wrap="none">
              <a:spAutoFit/>
            </a:bodyPr>
            <a:lstStyle/>
            <a:p>
              <a:pPr algn="ctr"/>
              <a:r>
                <a:rPr lang="en-US" dirty="0">
                  <a:latin typeface="Calibri" panose="020F0502020204030204" pitchFamily="34" charset="0"/>
                  <a:ea typeface="Cambria Math" panose="02040503050406030204" pitchFamily="18" charset="0"/>
                  <a:cs typeface="Calibri" panose="020F0502020204030204" pitchFamily="34" charset="0"/>
                </a:rPr>
                <a:t>CMP</a:t>
              </a:r>
            </a:p>
          </p:txBody>
        </p:sp>
        <p:cxnSp>
          <p:nvCxnSpPr>
            <p:cNvPr id="17" name="Straight Arrow Connector 16">
              <a:extLst>
                <a:ext uri="{FF2B5EF4-FFF2-40B4-BE49-F238E27FC236}">
                  <a16:creationId xmlns:a16="http://schemas.microsoft.com/office/drawing/2014/main" id="{B46CE304-97D1-734A-BF3A-A681F08EFA0C}"/>
                </a:ext>
              </a:extLst>
            </p:cNvPr>
            <p:cNvCxnSpPr>
              <a:cxnSpLocks/>
            </p:cNvCxnSpPr>
            <p:nvPr/>
          </p:nvCxnSpPr>
          <p:spPr>
            <a:xfrm flipH="1">
              <a:off x="8715772" y="5141860"/>
              <a:ext cx="452869"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5E7F56A-1721-864D-89A3-014A8F1C08BC}"/>
                </a:ext>
              </a:extLst>
            </p:cNvPr>
            <p:cNvCxnSpPr>
              <a:cxnSpLocks/>
            </p:cNvCxnSpPr>
            <p:nvPr/>
          </p:nvCxnSpPr>
          <p:spPr>
            <a:xfrm flipH="1">
              <a:off x="8715772" y="5628774"/>
              <a:ext cx="452869"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DD2FFAB-7A56-0747-8835-9856DB2063E5}"/>
                </a:ext>
              </a:extLst>
            </p:cNvPr>
            <p:cNvCxnSpPr>
              <a:cxnSpLocks/>
            </p:cNvCxnSpPr>
            <p:nvPr/>
          </p:nvCxnSpPr>
          <p:spPr>
            <a:xfrm flipH="1">
              <a:off x="9759400" y="5384132"/>
              <a:ext cx="452869"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cxnSp>
        <p:nvCxnSpPr>
          <p:cNvPr id="21" name="Straight Arrow Connector 20">
            <a:extLst>
              <a:ext uri="{FF2B5EF4-FFF2-40B4-BE49-F238E27FC236}">
                <a16:creationId xmlns:a16="http://schemas.microsoft.com/office/drawing/2014/main" id="{649D9C81-6FDC-3946-B6CB-50AAE565A909}"/>
              </a:ext>
            </a:extLst>
          </p:cNvPr>
          <p:cNvCxnSpPr>
            <a:cxnSpLocks/>
          </p:cNvCxnSpPr>
          <p:nvPr/>
        </p:nvCxnSpPr>
        <p:spPr>
          <a:xfrm flipH="1">
            <a:off x="7873939" y="4731882"/>
            <a:ext cx="1" cy="274320"/>
          </a:xfrm>
          <a:prstGeom prst="straightConnector1">
            <a:avLst/>
          </a:prstGeom>
          <a:ln w="127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0E69E04-1310-904C-A599-C9CEAC09E922}"/>
              </a:ext>
            </a:extLst>
          </p:cNvPr>
          <p:cNvCxnSpPr>
            <a:cxnSpLocks/>
          </p:cNvCxnSpPr>
          <p:nvPr/>
        </p:nvCxnSpPr>
        <p:spPr>
          <a:xfrm flipV="1">
            <a:off x="4421475" y="3712691"/>
            <a:ext cx="3097656" cy="606392"/>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EC74CC3-C5FE-3B47-92EB-98A1B371CE84}"/>
              </a:ext>
            </a:extLst>
          </p:cNvPr>
          <p:cNvCxnSpPr>
            <a:cxnSpLocks/>
          </p:cNvCxnSpPr>
          <p:nvPr/>
        </p:nvCxnSpPr>
        <p:spPr>
          <a:xfrm>
            <a:off x="4417086" y="4722920"/>
            <a:ext cx="3087470" cy="528603"/>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3913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Outline</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q"/>
            </a:pPr>
            <a:r>
              <a:rPr lang="en-US" sz="3200" b="1" dirty="0"/>
              <a:t>Background</a:t>
            </a:r>
          </a:p>
          <a:p>
            <a:pPr marL="457200" indent="-457200">
              <a:buFont typeface="Wingdings" pitchFamily="2" charset="2"/>
              <a:buChar char="q"/>
            </a:pPr>
            <a:endParaRPr lang="en-US" sz="3200" dirty="0"/>
          </a:p>
          <a:p>
            <a:pPr marL="457200" indent="-457200">
              <a:buFont typeface="Wingdings" pitchFamily="2" charset="2"/>
              <a:buChar char="q"/>
            </a:pPr>
            <a:r>
              <a:rPr lang="en-US" sz="3200" dirty="0"/>
              <a:t>Motivation</a:t>
            </a:r>
          </a:p>
          <a:p>
            <a:pPr marL="457200" indent="-457200">
              <a:buFont typeface="Wingdings" pitchFamily="2" charset="2"/>
              <a:buChar char="q"/>
            </a:pPr>
            <a:endParaRPr lang="en-US" sz="3200" dirty="0"/>
          </a:p>
          <a:p>
            <a:pPr marL="457200" indent="-457200">
              <a:buFont typeface="Wingdings" pitchFamily="2" charset="2"/>
              <a:buChar char="q"/>
            </a:pPr>
            <a:r>
              <a:rPr lang="en-US" sz="3200" dirty="0"/>
              <a:t>Architecture</a:t>
            </a:r>
          </a:p>
          <a:p>
            <a:pPr marL="457200" indent="-457200">
              <a:buFont typeface="Wingdings" pitchFamily="2" charset="2"/>
              <a:buChar char="q"/>
            </a:pPr>
            <a:endParaRPr lang="en-US" sz="3200" dirty="0"/>
          </a:p>
          <a:p>
            <a:pPr marL="457200" indent="-457200">
              <a:buFont typeface="Wingdings" pitchFamily="2" charset="2"/>
              <a:buChar char="q"/>
            </a:pPr>
            <a:r>
              <a:rPr lang="en-US" sz="3200" dirty="0"/>
              <a:t>Evaluation</a:t>
            </a:r>
          </a:p>
        </p:txBody>
      </p:sp>
      <p:sp>
        <p:nvSpPr>
          <p:cNvPr id="11" name="Slide Number Placeholder 10">
            <a:extLst>
              <a:ext uri="{FF2B5EF4-FFF2-40B4-BE49-F238E27FC236}">
                <a16:creationId xmlns:a16="http://schemas.microsoft.com/office/drawing/2014/main" id="{B71FD211-4BA3-1948-8C53-4F9A600FACE0}"/>
              </a:ext>
            </a:extLst>
          </p:cNvPr>
          <p:cNvSpPr>
            <a:spLocks noGrp="1"/>
          </p:cNvSpPr>
          <p:nvPr>
            <p:ph type="sldNum" sz="quarter" idx="12"/>
          </p:nvPr>
        </p:nvSpPr>
        <p:spPr/>
        <p:txBody>
          <a:bodyPr/>
          <a:lstStyle/>
          <a:p>
            <a:fld id="{4F7438A6-0198-432F-A95A-B1275C4B1DD2}" type="slidenum">
              <a:rPr lang="en-US" smtClean="0"/>
              <a:t>3</a:t>
            </a:fld>
            <a:endParaRPr lang="en-US"/>
          </a:p>
        </p:txBody>
      </p:sp>
    </p:spTree>
    <p:extLst>
      <p:ext uri="{BB962C8B-B14F-4D97-AF65-F5344CB8AC3E}">
        <p14:creationId xmlns:p14="http://schemas.microsoft.com/office/powerpoint/2010/main" val="12792738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Multiplication</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err="1"/>
              <a:t>uMUL</a:t>
            </a:r>
            <a:r>
              <a:rPr lang="en-US" sz="3200" dirty="0"/>
              <a:t>: unipolar</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30</a:t>
            </a:fld>
            <a:endParaRPr lang="en-US"/>
          </a:p>
        </p:txBody>
      </p:sp>
      <p:pic>
        <p:nvPicPr>
          <p:cNvPr id="5" name="Picture 4">
            <a:extLst>
              <a:ext uri="{FF2B5EF4-FFF2-40B4-BE49-F238E27FC236}">
                <a16:creationId xmlns:a16="http://schemas.microsoft.com/office/drawing/2014/main" id="{37C0481A-16DC-8142-B8BF-277848775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3210" y="1953352"/>
            <a:ext cx="3185577" cy="1909536"/>
          </a:xfrm>
          <a:prstGeom prst="rect">
            <a:avLst/>
          </a:prstGeom>
        </p:spPr>
      </p:pic>
      <p:sp>
        <p:nvSpPr>
          <p:cNvPr id="21" name="Rectangle 20">
            <a:extLst>
              <a:ext uri="{FF2B5EF4-FFF2-40B4-BE49-F238E27FC236}">
                <a16:creationId xmlns:a16="http://schemas.microsoft.com/office/drawing/2014/main" id="{BE609FA1-5B9A-1C42-8655-582CF7D7694B}"/>
              </a:ext>
            </a:extLst>
          </p:cNvPr>
          <p:cNvSpPr/>
          <p:nvPr/>
        </p:nvSpPr>
        <p:spPr>
          <a:xfrm>
            <a:off x="5355410" y="3137584"/>
            <a:ext cx="301686" cy="369332"/>
          </a:xfrm>
          <a:prstGeom prst="rect">
            <a:avLst/>
          </a:prstGeom>
        </p:spPr>
        <p:txBody>
          <a:bodyPr wrap="none">
            <a:spAutoFit/>
          </a:bodyPr>
          <a:lstStyle/>
          <a:p>
            <a:r>
              <a:rPr lang="en-US" i="1" dirty="0">
                <a:solidFill>
                  <a:srgbClr val="FF0000"/>
                </a:solidFill>
              </a:rPr>
              <a:t>2</a:t>
            </a:r>
          </a:p>
        </p:txBody>
      </p:sp>
      <p:sp>
        <p:nvSpPr>
          <p:cNvPr id="22" name="Rectangle 21">
            <a:extLst>
              <a:ext uri="{FF2B5EF4-FFF2-40B4-BE49-F238E27FC236}">
                <a16:creationId xmlns:a16="http://schemas.microsoft.com/office/drawing/2014/main" id="{3DAF0212-4097-6347-B91F-8AC8FB3599B7}"/>
              </a:ext>
            </a:extLst>
          </p:cNvPr>
          <p:cNvSpPr/>
          <p:nvPr/>
        </p:nvSpPr>
        <p:spPr>
          <a:xfrm>
            <a:off x="5973296" y="3137584"/>
            <a:ext cx="301686" cy="369332"/>
          </a:xfrm>
          <a:prstGeom prst="rect">
            <a:avLst/>
          </a:prstGeom>
        </p:spPr>
        <p:txBody>
          <a:bodyPr wrap="none">
            <a:spAutoFit/>
          </a:bodyPr>
          <a:lstStyle/>
          <a:p>
            <a:r>
              <a:rPr lang="en-US" i="1" dirty="0">
                <a:solidFill>
                  <a:srgbClr val="FF0000"/>
                </a:solidFill>
              </a:rPr>
              <a:t>1</a:t>
            </a:r>
          </a:p>
        </p:txBody>
      </p:sp>
      <p:sp>
        <p:nvSpPr>
          <p:cNvPr id="3" name="Rectangle 2">
            <a:extLst>
              <a:ext uri="{FF2B5EF4-FFF2-40B4-BE49-F238E27FC236}">
                <a16:creationId xmlns:a16="http://schemas.microsoft.com/office/drawing/2014/main" id="{EDB57E52-3604-854E-9498-FC47C560A17D}"/>
              </a:ext>
            </a:extLst>
          </p:cNvPr>
          <p:cNvSpPr/>
          <p:nvPr/>
        </p:nvSpPr>
        <p:spPr>
          <a:xfrm>
            <a:off x="2757175" y="1996894"/>
            <a:ext cx="1734770" cy="369332"/>
          </a:xfrm>
          <a:prstGeom prst="rect">
            <a:avLst/>
          </a:prstGeom>
        </p:spPr>
        <p:txBody>
          <a:bodyPr wrap="none">
            <a:spAutoFit/>
          </a:bodyPr>
          <a:lstStyle/>
          <a:p>
            <a:r>
              <a:rPr lang="en-US" dirty="0"/>
              <a:t>2/4: 	</a:t>
            </a:r>
            <a:r>
              <a:rPr lang="en-US" i="1" dirty="0"/>
              <a:t>1 0 0 </a:t>
            </a:r>
            <a:r>
              <a:rPr lang="en-US" i="1" dirty="0">
                <a:solidFill>
                  <a:srgbClr val="FF0000"/>
                </a:solidFill>
              </a:rPr>
              <a:t>1</a:t>
            </a:r>
          </a:p>
        </p:txBody>
      </p:sp>
      <p:sp>
        <p:nvSpPr>
          <p:cNvPr id="6" name="Rectangle 5">
            <a:extLst>
              <a:ext uri="{FF2B5EF4-FFF2-40B4-BE49-F238E27FC236}">
                <a16:creationId xmlns:a16="http://schemas.microsoft.com/office/drawing/2014/main" id="{26295071-0C8F-9A4B-AF40-009D271816AD}"/>
              </a:ext>
            </a:extLst>
          </p:cNvPr>
          <p:cNvSpPr/>
          <p:nvPr/>
        </p:nvSpPr>
        <p:spPr>
          <a:xfrm>
            <a:off x="2757175" y="2723454"/>
            <a:ext cx="508473" cy="369332"/>
          </a:xfrm>
          <a:prstGeom prst="rect">
            <a:avLst/>
          </a:prstGeom>
        </p:spPr>
        <p:txBody>
          <a:bodyPr wrap="none">
            <a:spAutoFit/>
          </a:bodyPr>
          <a:lstStyle/>
          <a:p>
            <a:r>
              <a:rPr lang="en-US" dirty="0"/>
              <a:t>2/4</a:t>
            </a:r>
          </a:p>
        </p:txBody>
      </p:sp>
      <p:sp>
        <p:nvSpPr>
          <p:cNvPr id="11" name="Rectangle 10">
            <a:extLst>
              <a:ext uri="{FF2B5EF4-FFF2-40B4-BE49-F238E27FC236}">
                <a16:creationId xmlns:a16="http://schemas.microsoft.com/office/drawing/2014/main" id="{DFC8A159-EB01-1545-A08F-D7B1BFCBBB0C}"/>
              </a:ext>
            </a:extLst>
          </p:cNvPr>
          <p:cNvSpPr/>
          <p:nvPr/>
        </p:nvSpPr>
        <p:spPr>
          <a:xfrm>
            <a:off x="7828487" y="2123541"/>
            <a:ext cx="811441" cy="369332"/>
          </a:xfrm>
          <a:prstGeom prst="rect">
            <a:avLst/>
          </a:prstGeom>
        </p:spPr>
        <p:txBody>
          <a:bodyPr wrap="none">
            <a:spAutoFit/>
          </a:bodyPr>
          <a:lstStyle/>
          <a:p>
            <a:r>
              <a:rPr lang="en-US" i="1" dirty="0"/>
              <a:t>0 0 0 </a:t>
            </a:r>
            <a:r>
              <a:rPr lang="en-US" i="1" dirty="0">
                <a:solidFill>
                  <a:srgbClr val="FF0000"/>
                </a:solidFill>
              </a:rPr>
              <a:t>1</a:t>
            </a:r>
            <a:endParaRPr lang="en-US" dirty="0"/>
          </a:p>
        </p:txBody>
      </p:sp>
      <p:sp>
        <p:nvSpPr>
          <p:cNvPr id="25" name="Rectangle 24">
            <a:extLst>
              <a:ext uri="{FF2B5EF4-FFF2-40B4-BE49-F238E27FC236}">
                <a16:creationId xmlns:a16="http://schemas.microsoft.com/office/drawing/2014/main" id="{5F29CBCE-4567-AE4A-AE4B-F1957E0C077C}"/>
              </a:ext>
            </a:extLst>
          </p:cNvPr>
          <p:cNvSpPr/>
          <p:nvPr/>
        </p:nvSpPr>
        <p:spPr>
          <a:xfrm>
            <a:off x="296556" y="2723454"/>
            <a:ext cx="2483423" cy="369332"/>
          </a:xfrm>
          <a:prstGeom prst="rect">
            <a:avLst/>
          </a:prstGeom>
        </p:spPr>
        <p:txBody>
          <a:bodyPr wrap="square">
            <a:spAutoFit/>
          </a:bodyPr>
          <a:lstStyle/>
          <a:p>
            <a:r>
              <a:rPr lang="en-US" dirty="0"/>
              <a:t>S</a:t>
            </a:r>
            <a:r>
              <a:rPr lang="en-US" baseline="-25000" dirty="0"/>
              <a:t>in,1</a:t>
            </a:r>
            <a:r>
              <a:rPr lang="en-US" dirty="0"/>
              <a:t> is static in counter.</a:t>
            </a:r>
          </a:p>
        </p:txBody>
      </p:sp>
      <p:sp>
        <p:nvSpPr>
          <p:cNvPr id="2" name="Rectangle 1">
            <a:extLst>
              <a:ext uri="{FF2B5EF4-FFF2-40B4-BE49-F238E27FC236}">
                <a16:creationId xmlns:a16="http://schemas.microsoft.com/office/drawing/2014/main" id="{33468124-4B23-0742-84D0-7016BF56BE1C}"/>
              </a:ext>
            </a:extLst>
          </p:cNvPr>
          <p:cNvSpPr/>
          <p:nvPr/>
        </p:nvSpPr>
        <p:spPr>
          <a:xfrm>
            <a:off x="583963" y="4049544"/>
            <a:ext cx="1386918" cy="369332"/>
          </a:xfrm>
          <a:prstGeom prst="rect">
            <a:avLst/>
          </a:prstGeom>
        </p:spPr>
        <p:txBody>
          <a:bodyPr wrap="none">
            <a:spAutoFit/>
          </a:bodyPr>
          <a:lstStyle/>
          <a:p>
            <a:r>
              <a:rPr lang="en-US" dirty="0"/>
              <a:t>2/4*2/4=1/4</a:t>
            </a:r>
          </a:p>
        </p:txBody>
      </p:sp>
      <p:graphicFrame>
        <p:nvGraphicFramePr>
          <p:cNvPr id="16" name="Table 15">
            <a:extLst>
              <a:ext uri="{FF2B5EF4-FFF2-40B4-BE49-F238E27FC236}">
                <a16:creationId xmlns:a16="http://schemas.microsoft.com/office/drawing/2014/main" id="{02A8E490-F7F3-3F42-9062-9A8658AEB2B8}"/>
              </a:ext>
            </a:extLst>
          </p:cNvPr>
          <p:cNvGraphicFramePr>
            <a:graphicFrameLocks noGrp="1"/>
          </p:cNvGraphicFramePr>
          <p:nvPr>
            <p:extLst>
              <p:ext uri="{D42A27DB-BD31-4B8C-83A1-F6EECF244321}">
                <p14:modId xmlns:p14="http://schemas.microsoft.com/office/powerpoint/2010/main" val="2682450894"/>
              </p:ext>
            </p:extLst>
          </p:nvPr>
        </p:nvGraphicFramePr>
        <p:xfrm>
          <a:off x="3283519" y="4064171"/>
          <a:ext cx="6219069"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308291">
                  <a:extLst>
                    <a:ext uri="{9D8B030D-6E8A-4147-A177-3AD203B41FA5}">
                      <a16:colId xmlns:a16="http://schemas.microsoft.com/office/drawing/2014/main" val="603914660"/>
                    </a:ext>
                  </a:extLst>
                </a:gridCol>
                <a:gridCol w="1002030">
                  <a:extLst>
                    <a:ext uri="{9D8B030D-6E8A-4147-A177-3AD203B41FA5}">
                      <a16:colId xmlns:a16="http://schemas.microsoft.com/office/drawing/2014/main" val="1206645675"/>
                    </a:ext>
                  </a:extLst>
                </a:gridCol>
                <a:gridCol w="1407677">
                  <a:extLst>
                    <a:ext uri="{9D8B030D-6E8A-4147-A177-3AD203B41FA5}">
                      <a16:colId xmlns:a16="http://schemas.microsoft.com/office/drawing/2014/main" val="1890303596"/>
                    </a:ext>
                  </a:extLst>
                </a:gridCol>
                <a:gridCol w="788895">
                  <a:extLst>
                    <a:ext uri="{9D8B030D-6E8A-4147-A177-3AD203B41FA5}">
                      <a16:colId xmlns:a16="http://schemas.microsoft.com/office/drawing/2014/main" val="899103771"/>
                    </a:ext>
                  </a:extLst>
                </a:gridCol>
                <a:gridCol w="986117">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Counter (C)</a:t>
                      </a:r>
                    </a:p>
                  </a:txBody>
                  <a:tcPr/>
                </a:tc>
                <a:tc>
                  <a:txBody>
                    <a:bodyPr/>
                    <a:lstStyle/>
                    <a:p>
                      <a:r>
                        <a:rPr lang="en-US" dirty="0"/>
                        <a:t>RNG (G)</a:t>
                      </a:r>
                    </a:p>
                  </a:txBody>
                  <a:tcPr/>
                </a:tc>
                <a:tc>
                  <a:txBody>
                    <a:bodyPr/>
                    <a:lstStyle/>
                    <a:p>
                      <a:r>
                        <a:rPr lang="en-US" dirty="0"/>
                        <a:t>AND 0 (In 0)</a:t>
                      </a:r>
                    </a:p>
                  </a:txBody>
                  <a:tcPr/>
                </a:tc>
                <a:tc>
                  <a:txBody>
                    <a:bodyPr/>
                    <a:lstStyle/>
                    <a:p>
                      <a:r>
                        <a:rPr lang="en-US" dirty="0"/>
                        <a:t>AND 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solidFill>
                            <a:srgbClr val="FF0000"/>
                          </a:solidFill>
                        </a:rPr>
                        <a:t>2</a:t>
                      </a:r>
                    </a:p>
                  </a:txBody>
                  <a:tcPr/>
                </a:tc>
                <a:tc>
                  <a:txBody>
                    <a:bodyPr/>
                    <a:lstStyle/>
                    <a:p>
                      <a:r>
                        <a:rPr lang="en-US" dirty="0">
                          <a:solidFill>
                            <a:srgbClr val="FF0000"/>
                          </a:solidFill>
                        </a:rPr>
                        <a:t>1</a:t>
                      </a:r>
                    </a:p>
                  </a:txBody>
                  <a:tcPr/>
                </a:tc>
                <a:tc>
                  <a:txBody>
                    <a:bodyPr/>
                    <a:lstStyle/>
                    <a:p>
                      <a:r>
                        <a:rPr lang="en-US" dirty="0">
                          <a:solidFill>
                            <a:srgbClr val="FF0000"/>
                          </a:solidFill>
                        </a:rPr>
                        <a:t>1</a:t>
                      </a:r>
                    </a:p>
                  </a:txBody>
                  <a:tcPr/>
                </a:tc>
                <a:tc>
                  <a:txBody>
                    <a:bodyPr/>
                    <a:lstStyle/>
                    <a:p>
                      <a:r>
                        <a:rPr lang="en-US" dirty="0">
                          <a:solidFill>
                            <a:schemeClr val="accent1"/>
                          </a:solidFill>
                        </a:rPr>
                        <a:t>1</a:t>
                      </a:r>
                    </a:p>
                  </a:txBody>
                  <a:tcPr/>
                </a:tc>
                <a:tc>
                  <a:txBody>
                    <a:bodyPr/>
                    <a:lstStyle/>
                    <a:p>
                      <a:r>
                        <a:rPr lang="en-US" dirty="0">
                          <a:solidFill>
                            <a:srgbClr val="FF0000"/>
                          </a:solidFill>
                        </a:rPr>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0733628"/>
                  </a:ext>
                </a:extLst>
              </a:tr>
            </a:tbl>
          </a:graphicData>
        </a:graphic>
      </p:graphicFrame>
      <p:sp>
        <p:nvSpPr>
          <p:cNvPr id="15" name="Rectangle 14">
            <a:extLst>
              <a:ext uri="{FF2B5EF4-FFF2-40B4-BE49-F238E27FC236}">
                <a16:creationId xmlns:a16="http://schemas.microsoft.com/office/drawing/2014/main" id="{96179251-661F-E342-A704-BB56CCF9AAD6}"/>
              </a:ext>
            </a:extLst>
          </p:cNvPr>
          <p:cNvSpPr/>
          <p:nvPr/>
        </p:nvSpPr>
        <p:spPr>
          <a:xfrm>
            <a:off x="4602670" y="4347721"/>
            <a:ext cx="364202" cy="523220"/>
          </a:xfrm>
          <a:prstGeom prst="rect">
            <a:avLst/>
          </a:prstGeom>
        </p:spPr>
        <p:txBody>
          <a:bodyPr wrap="none">
            <a:spAutoFit/>
          </a:bodyPr>
          <a:lstStyle/>
          <a:p>
            <a:r>
              <a:rPr lang="en-US" sz="2800" dirty="0">
                <a:solidFill>
                  <a:schemeClr val="accent1"/>
                </a:solidFill>
              </a:rPr>
              <a:t>&gt;</a:t>
            </a:r>
          </a:p>
        </p:txBody>
      </p:sp>
    </p:spTree>
    <p:extLst>
      <p:ext uri="{BB962C8B-B14F-4D97-AF65-F5344CB8AC3E}">
        <p14:creationId xmlns:p14="http://schemas.microsoft.com/office/powerpoint/2010/main" val="20010356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Multiplication</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err="1"/>
              <a:t>uMUL</a:t>
            </a:r>
            <a:r>
              <a:rPr lang="en-US" sz="3200" dirty="0"/>
              <a:t>: unipolar</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31</a:t>
            </a:fld>
            <a:endParaRPr lang="en-US"/>
          </a:p>
        </p:txBody>
      </p:sp>
      <p:pic>
        <p:nvPicPr>
          <p:cNvPr id="5" name="Picture 4">
            <a:extLst>
              <a:ext uri="{FF2B5EF4-FFF2-40B4-BE49-F238E27FC236}">
                <a16:creationId xmlns:a16="http://schemas.microsoft.com/office/drawing/2014/main" id="{37C0481A-16DC-8142-B8BF-277848775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3210" y="1953352"/>
            <a:ext cx="3185577" cy="1909536"/>
          </a:xfrm>
          <a:prstGeom prst="rect">
            <a:avLst/>
          </a:prstGeom>
        </p:spPr>
      </p:pic>
      <p:sp>
        <p:nvSpPr>
          <p:cNvPr id="21" name="Rectangle 20">
            <a:extLst>
              <a:ext uri="{FF2B5EF4-FFF2-40B4-BE49-F238E27FC236}">
                <a16:creationId xmlns:a16="http://schemas.microsoft.com/office/drawing/2014/main" id="{BE609FA1-5B9A-1C42-8655-582CF7D7694B}"/>
              </a:ext>
            </a:extLst>
          </p:cNvPr>
          <p:cNvSpPr/>
          <p:nvPr/>
        </p:nvSpPr>
        <p:spPr>
          <a:xfrm>
            <a:off x="5355410" y="3137584"/>
            <a:ext cx="301686" cy="369332"/>
          </a:xfrm>
          <a:prstGeom prst="rect">
            <a:avLst/>
          </a:prstGeom>
        </p:spPr>
        <p:txBody>
          <a:bodyPr wrap="none">
            <a:spAutoFit/>
          </a:bodyPr>
          <a:lstStyle/>
          <a:p>
            <a:r>
              <a:rPr lang="en-US" i="1" dirty="0"/>
              <a:t>2</a:t>
            </a:r>
          </a:p>
        </p:txBody>
      </p:sp>
      <p:sp>
        <p:nvSpPr>
          <p:cNvPr id="22" name="Rectangle 21">
            <a:extLst>
              <a:ext uri="{FF2B5EF4-FFF2-40B4-BE49-F238E27FC236}">
                <a16:creationId xmlns:a16="http://schemas.microsoft.com/office/drawing/2014/main" id="{3DAF0212-4097-6347-B91F-8AC8FB3599B7}"/>
              </a:ext>
            </a:extLst>
          </p:cNvPr>
          <p:cNvSpPr/>
          <p:nvPr/>
        </p:nvSpPr>
        <p:spPr>
          <a:xfrm>
            <a:off x="5973296" y="3137584"/>
            <a:ext cx="301686" cy="369332"/>
          </a:xfrm>
          <a:prstGeom prst="rect">
            <a:avLst/>
          </a:prstGeom>
        </p:spPr>
        <p:txBody>
          <a:bodyPr wrap="none">
            <a:spAutoFit/>
          </a:bodyPr>
          <a:lstStyle/>
          <a:p>
            <a:r>
              <a:rPr lang="en-US" i="1" dirty="0">
                <a:solidFill>
                  <a:srgbClr val="FF0000"/>
                </a:solidFill>
              </a:rPr>
              <a:t>3</a:t>
            </a:r>
          </a:p>
        </p:txBody>
      </p:sp>
      <p:sp>
        <p:nvSpPr>
          <p:cNvPr id="15" name="Rectangle 14">
            <a:extLst>
              <a:ext uri="{FF2B5EF4-FFF2-40B4-BE49-F238E27FC236}">
                <a16:creationId xmlns:a16="http://schemas.microsoft.com/office/drawing/2014/main" id="{D4F9EFEC-C7DB-4640-9B62-82E335390015}"/>
              </a:ext>
            </a:extLst>
          </p:cNvPr>
          <p:cNvSpPr/>
          <p:nvPr/>
        </p:nvSpPr>
        <p:spPr>
          <a:xfrm>
            <a:off x="2757175" y="1996894"/>
            <a:ext cx="1734770" cy="369332"/>
          </a:xfrm>
          <a:prstGeom prst="rect">
            <a:avLst/>
          </a:prstGeom>
        </p:spPr>
        <p:txBody>
          <a:bodyPr wrap="none">
            <a:spAutoFit/>
          </a:bodyPr>
          <a:lstStyle/>
          <a:p>
            <a:r>
              <a:rPr lang="en-US" dirty="0"/>
              <a:t>2/4: 	</a:t>
            </a:r>
            <a:r>
              <a:rPr lang="en-US" i="1" dirty="0"/>
              <a:t>1 0 </a:t>
            </a:r>
            <a:r>
              <a:rPr lang="en-US" i="1" dirty="0">
                <a:solidFill>
                  <a:srgbClr val="FF0000"/>
                </a:solidFill>
              </a:rPr>
              <a:t>0</a:t>
            </a:r>
            <a:r>
              <a:rPr lang="en-US" i="1" dirty="0"/>
              <a:t> 1</a:t>
            </a:r>
          </a:p>
        </p:txBody>
      </p:sp>
      <p:sp>
        <p:nvSpPr>
          <p:cNvPr id="16" name="Rectangle 15">
            <a:extLst>
              <a:ext uri="{FF2B5EF4-FFF2-40B4-BE49-F238E27FC236}">
                <a16:creationId xmlns:a16="http://schemas.microsoft.com/office/drawing/2014/main" id="{0806CB7F-B264-4F42-BCA4-8805BFA70705}"/>
              </a:ext>
            </a:extLst>
          </p:cNvPr>
          <p:cNvSpPr/>
          <p:nvPr/>
        </p:nvSpPr>
        <p:spPr>
          <a:xfrm>
            <a:off x="2757175" y="2723454"/>
            <a:ext cx="508473" cy="369332"/>
          </a:xfrm>
          <a:prstGeom prst="rect">
            <a:avLst/>
          </a:prstGeom>
        </p:spPr>
        <p:txBody>
          <a:bodyPr wrap="none">
            <a:spAutoFit/>
          </a:bodyPr>
          <a:lstStyle/>
          <a:p>
            <a:r>
              <a:rPr lang="en-US" dirty="0"/>
              <a:t>2/4</a:t>
            </a:r>
          </a:p>
        </p:txBody>
      </p:sp>
      <p:sp>
        <p:nvSpPr>
          <p:cNvPr id="26" name="Rectangle 25">
            <a:extLst>
              <a:ext uri="{FF2B5EF4-FFF2-40B4-BE49-F238E27FC236}">
                <a16:creationId xmlns:a16="http://schemas.microsoft.com/office/drawing/2014/main" id="{293FFED9-A0D9-7946-811E-041D887EFF81}"/>
              </a:ext>
            </a:extLst>
          </p:cNvPr>
          <p:cNvSpPr/>
          <p:nvPr/>
        </p:nvSpPr>
        <p:spPr>
          <a:xfrm>
            <a:off x="296556" y="2723454"/>
            <a:ext cx="2483423" cy="369332"/>
          </a:xfrm>
          <a:prstGeom prst="rect">
            <a:avLst/>
          </a:prstGeom>
        </p:spPr>
        <p:txBody>
          <a:bodyPr wrap="square">
            <a:spAutoFit/>
          </a:bodyPr>
          <a:lstStyle/>
          <a:p>
            <a:r>
              <a:rPr lang="en-US" dirty="0"/>
              <a:t>S</a:t>
            </a:r>
            <a:r>
              <a:rPr lang="en-US" baseline="-25000" dirty="0"/>
              <a:t>in,1</a:t>
            </a:r>
            <a:r>
              <a:rPr lang="en-US" dirty="0"/>
              <a:t> is static in counter.</a:t>
            </a:r>
          </a:p>
        </p:txBody>
      </p:sp>
      <p:sp>
        <p:nvSpPr>
          <p:cNvPr id="27" name="Rectangle 26">
            <a:extLst>
              <a:ext uri="{FF2B5EF4-FFF2-40B4-BE49-F238E27FC236}">
                <a16:creationId xmlns:a16="http://schemas.microsoft.com/office/drawing/2014/main" id="{F0DA77B5-97A1-204C-8BCE-30000E12872C}"/>
              </a:ext>
            </a:extLst>
          </p:cNvPr>
          <p:cNvSpPr/>
          <p:nvPr/>
        </p:nvSpPr>
        <p:spPr>
          <a:xfrm>
            <a:off x="7828487" y="2123541"/>
            <a:ext cx="811441" cy="369332"/>
          </a:xfrm>
          <a:prstGeom prst="rect">
            <a:avLst/>
          </a:prstGeom>
        </p:spPr>
        <p:txBody>
          <a:bodyPr wrap="none">
            <a:spAutoFit/>
          </a:bodyPr>
          <a:lstStyle/>
          <a:p>
            <a:r>
              <a:rPr lang="en-US" i="1" dirty="0"/>
              <a:t>0 0 </a:t>
            </a:r>
            <a:r>
              <a:rPr lang="en-US" i="1" dirty="0">
                <a:solidFill>
                  <a:srgbClr val="FF0000"/>
                </a:solidFill>
              </a:rPr>
              <a:t>0</a:t>
            </a:r>
            <a:r>
              <a:rPr lang="en-US" i="1" dirty="0"/>
              <a:t> 1</a:t>
            </a:r>
            <a:endParaRPr lang="en-US" dirty="0"/>
          </a:p>
        </p:txBody>
      </p:sp>
      <p:sp>
        <p:nvSpPr>
          <p:cNvPr id="20" name="Rectangle 19">
            <a:extLst>
              <a:ext uri="{FF2B5EF4-FFF2-40B4-BE49-F238E27FC236}">
                <a16:creationId xmlns:a16="http://schemas.microsoft.com/office/drawing/2014/main" id="{54E84660-9E15-A541-AD2F-B6F9F1194A09}"/>
              </a:ext>
            </a:extLst>
          </p:cNvPr>
          <p:cNvSpPr/>
          <p:nvPr/>
        </p:nvSpPr>
        <p:spPr>
          <a:xfrm>
            <a:off x="583963" y="4049544"/>
            <a:ext cx="1386918" cy="369332"/>
          </a:xfrm>
          <a:prstGeom prst="rect">
            <a:avLst/>
          </a:prstGeom>
        </p:spPr>
        <p:txBody>
          <a:bodyPr wrap="none">
            <a:spAutoFit/>
          </a:bodyPr>
          <a:lstStyle/>
          <a:p>
            <a:r>
              <a:rPr lang="en-US" dirty="0"/>
              <a:t>2/4*2/4=1/4</a:t>
            </a:r>
          </a:p>
        </p:txBody>
      </p:sp>
      <p:graphicFrame>
        <p:nvGraphicFramePr>
          <p:cNvPr id="18" name="Table 17">
            <a:extLst>
              <a:ext uri="{FF2B5EF4-FFF2-40B4-BE49-F238E27FC236}">
                <a16:creationId xmlns:a16="http://schemas.microsoft.com/office/drawing/2014/main" id="{39B2E2A3-C97B-194B-BD9C-977C15E86088}"/>
              </a:ext>
            </a:extLst>
          </p:cNvPr>
          <p:cNvGraphicFramePr>
            <a:graphicFrameLocks noGrp="1"/>
          </p:cNvGraphicFramePr>
          <p:nvPr>
            <p:extLst>
              <p:ext uri="{D42A27DB-BD31-4B8C-83A1-F6EECF244321}">
                <p14:modId xmlns:p14="http://schemas.microsoft.com/office/powerpoint/2010/main" val="357789876"/>
              </p:ext>
            </p:extLst>
          </p:nvPr>
        </p:nvGraphicFramePr>
        <p:xfrm>
          <a:off x="3283519" y="4064171"/>
          <a:ext cx="6219069"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308291">
                  <a:extLst>
                    <a:ext uri="{9D8B030D-6E8A-4147-A177-3AD203B41FA5}">
                      <a16:colId xmlns:a16="http://schemas.microsoft.com/office/drawing/2014/main" val="603914660"/>
                    </a:ext>
                  </a:extLst>
                </a:gridCol>
                <a:gridCol w="1002030">
                  <a:extLst>
                    <a:ext uri="{9D8B030D-6E8A-4147-A177-3AD203B41FA5}">
                      <a16:colId xmlns:a16="http://schemas.microsoft.com/office/drawing/2014/main" val="1206645675"/>
                    </a:ext>
                  </a:extLst>
                </a:gridCol>
                <a:gridCol w="1407677">
                  <a:extLst>
                    <a:ext uri="{9D8B030D-6E8A-4147-A177-3AD203B41FA5}">
                      <a16:colId xmlns:a16="http://schemas.microsoft.com/office/drawing/2014/main" val="1890303596"/>
                    </a:ext>
                  </a:extLst>
                </a:gridCol>
                <a:gridCol w="788895">
                  <a:extLst>
                    <a:ext uri="{9D8B030D-6E8A-4147-A177-3AD203B41FA5}">
                      <a16:colId xmlns:a16="http://schemas.microsoft.com/office/drawing/2014/main" val="899103771"/>
                    </a:ext>
                  </a:extLst>
                </a:gridCol>
                <a:gridCol w="986117">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Counter (C)</a:t>
                      </a:r>
                    </a:p>
                  </a:txBody>
                  <a:tcPr/>
                </a:tc>
                <a:tc>
                  <a:txBody>
                    <a:bodyPr/>
                    <a:lstStyle/>
                    <a:p>
                      <a:r>
                        <a:rPr lang="en-US" dirty="0"/>
                        <a:t>RNG (G)</a:t>
                      </a:r>
                    </a:p>
                  </a:txBody>
                  <a:tcPr/>
                </a:tc>
                <a:tc>
                  <a:txBody>
                    <a:bodyPr/>
                    <a:lstStyle/>
                    <a:p>
                      <a:r>
                        <a:rPr lang="en-US" dirty="0"/>
                        <a:t>AND 0 (In 0)</a:t>
                      </a:r>
                    </a:p>
                  </a:txBody>
                  <a:tcPr/>
                </a:tc>
                <a:tc>
                  <a:txBody>
                    <a:bodyPr/>
                    <a:lstStyle/>
                    <a:p>
                      <a:r>
                        <a:rPr lang="en-US" dirty="0"/>
                        <a:t>AND 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2</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2</a:t>
                      </a:r>
                    </a:p>
                  </a:txBody>
                  <a:tcPr/>
                </a:tc>
                <a:tc>
                  <a:txBody>
                    <a:bodyPr/>
                    <a:lstStyle/>
                    <a:p>
                      <a:r>
                        <a:rPr lang="en-US" dirty="0">
                          <a:solidFill>
                            <a:srgbClr val="FF0000"/>
                          </a:solidFill>
                        </a:rPr>
                        <a:t>3</a:t>
                      </a:r>
                    </a:p>
                  </a:txBody>
                  <a:tcPr/>
                </a:tc>
                <a:tc>
                  <a:txBody>
                    <a:bodyPr/>
                    <a:lstStyle/>
                    <a:p>
                      <a:r>
                        <a:rPr lang="en-US" dirty="0">
                          <a:solidFill>
                            <a:srgbClr val="FF0000"/>
                          </a:solidFill>
                        </a:rPr>
                        <a:t>0</a:t>
                      </a:r>
                    </a:p>
                  </a:txBody>
                  <a:tcPr/>
                </a:tc>
                <a:tc>
                  <a:txBody>
                    <a:bodyPr/>
                    <a:lstStyle/>
                    <a:p>
                      <a:r>
                        <a:rPr lang="en-US" dirty="0"/>
                        <a:t>0</a:t>
                      </a:r>
                    </a:p>
                  </a:txBody>
                  <a:tcPr/>
                </a:tc>
                <a:tc>
                  <a:txBody>
                    <a:bodyPr/>
                    <a:lstStyle/>
                    <a:p>
                      <a:r>
                        <a:rPr lang="en-US" dirty="0">
                          <a:solidFill>
                            <a:srgbClr val="FF0000"/>
                          </a:solidFill>
                        </a:rPr>
                        <a:t>0</a:t>
                      </a:r>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0733628"/>
                  </a:ext>
                </a:extLst>
              </a:tr>
            </a:tbl>
          </a:graphicData>
        </a:graphic>
      </p:graphicFrame>
      <p:sp>
        <p:nvSpPr>
          <p:cNvPr id="17" name="Rectangle 16">
            <a:extLst>
              <a:ext uri="{FF2B5EF4-FFF2-40B4-BE49-F238E27FC236}">
                <a16:creationId xmlns:a16="http://schemas.microsoft.com/office/drawing/2014/main" id="{08E528BC-CBE8-4D45-8853-57F3FC6B6622}"/>
              </a:ext>
            </a:extLst>
          </p:cNvPr>
          <p:cNvSpPr/>
          <p:nvPr/>
        </p:nvSpPr>
        <p:spPr>
          <a:xfrm>
            <a:off x="4602670" y="4706307"/>
            <a:ext cx="364202" cy="523220"/>
          </a:xfrm>
          <a:prstGeom prst="rect">
            <a:avLst/>
          </a:prstGeom>
        </p:spPr>
        <p:txBody>
          <a:bodyPr wrap="none">
            <a:spAutoFit/>
          </a:bodyPr>
          <a:lstStyle/>
          <a:p>
            <a:r>
              <a:rPr lang="en-US" sz="2800" dirty="0">
                <a:solidFill>
                  <a:schemeClr val="accent1"/>
                </a:solidFill>
              </a:rPr>
              <a:t>&lt;</a:t>
            </a:r>
          </a:p>
        </p:txBody>
      </p:sp>
      <p:cxnSp>
        <p:nvCxnSpPr>
          <p:cNvPr id="23" name="Straight Connector 22">
            <a:extLst>
              <a:ext uri="{FF2B5EF4-FFF2-40B4-BE49-F238E27FC236}">
                <a16:creationId xmlns:a16="http://schemas.microsoft.com/office/drawing/2014/main" id="{DF5CA79C-773A-9249-96A1-91C65DD9F008}"/>
              </a:ext>
            </a:extLst>
          </p:cNvPr>
          <p:cNvCxnSpPr>
            <a:cxnSpLocks/>
          </p:cNvCxnSpPr>
          <p:nvPr/>
        </p:nvCxnSpPr>
        <p:spPr>
          <a:xfrm flipV="1">
            <a:off x="5605068" y="4715788"/>
            <a:ext cx="680955" cy="198342"/>
          </a:xfrm>
          <a:prstGeom prst="line">
            <a:avLst/>
          </a:prstGeom>
          <a:ln w="38100">
            <a:solidFill>
              <a:schemeClr val="accent1"/>
            </a:solidFill>
            <a:head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C1F7FBB8-36DF-BC40-8A9E-BB76B9573D80}"/>
              </a:ext>
            </a:extLst>
          </p:cNvPr>
          <p:cNvSpPr/>
          <p:nvPr/>
        </p:nvSpPr>
        <p:spPr>
          <a:xfrm>
            <a:off x="5698740" y="4485861"/>
            <a:ext cx="421910" cy="369332"/>
          </a:xfrm>
          <a:prstGeom prst="rect">
            <a:avLst/>
          </a:prstGeom>
        </p:spPr>
        <p:txBody>
          <a:bodyPr wrap="none">
            <a:spAutoFit/>
          </a:bodyPr>
          <a:lstStyle/>
          <a:p>
            <a:r>
              <a:rPr lang="en-US" dirty="0" err="1">
                <a:solidFill>
                  <a:schemeClr val="accent1"/>
                </a:solidFill>
              </a:rPr>
              <a:t>en</a:t>
            </a:r>
            <a:endParaRPr lang="en-US" dirty="0">
              <a:solidFill>
                <a:schemeClr val="accent1"/>
              </a:solidFill>
            </a:endParaRPr>
          </a:p>
        </p:txBody>
      </p:sp>
    </p:spTree>
    <p:extLst>
      <p:ext uri="{BB962C8B-B14F-4D97-AF65-F5344CB8AC3E}">
        <p14:creationId xmlns:p14="http://schemas.microsoft.com/office/powerpoint/2010/main" val="18057876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Multiplication</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err="1"/>
              <a:t>uMUL</a:t>
            </a:r>
            <a:r>
              <a:rPr lang="en-US" sz="3200" dirty="0"/>
              <a:t>: unipolar</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32</a:t>
            </a:fld>
            <a:endParaRPr lang="en-US"/>
          </a:p>
        </p:txBody>
      </p:sp>
      <p:pic>
        <p:nvPicPr>
          <p:cNvPr id="5" name="Picture 4">
            <a:extLst>
              <a:ext uri="{FF2B5EF4-FFF2-40B4-BE49-F238E27FC236}">
                <a16:creationId xmlns:a16="http://schemas.microsoft.com/office/drawing/2014/main" id="{37C0481A-16DC-8142-B8BF-277848775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3210" y="1953352"/>
            <a:ext cx="3185577" cy="1909536"/>
          </a:xfrm>
          <a:prstGeom prst="rect">
            <a:avLst/>
          </a:prstGeom>
        </p:spPr>
      </p:pic>
      <p:sp>
        <p:nvSpPr>
          <p:cNvPr id="21" name="Rectangle 20">
            <a:extLst>
              <a:ext uri="{FF2B5EF4-FFF2-40B4-BE49-F238E27FC236}">
                <a16:creationId xmlns:a16="http://schemas.microsoft.com/office/drawing/2014/main" id="{BE609FA1-5B9A-1C42-8655-582CF7D7694B}"/>
              </a:ext>
            </a:extLst>
          </p:cNvPr>
          <p:cNvSpPr/>
          <p:nvPr/>
        </p:nvSpPr>
        <p:spPr>
          <a:xfrm>
            <a:off x="5355410" y="3137584"/>
            <a:ext cx="301686" cy="369332"/>
          </a:xfrm>
          <a:prstGeom prst="rect">
            <a:avLst/>
          </a:prstGeom>
        </p:spPr>
        <p:txBody>
          <a:bodyPr wrap="none">
            <a:spAutoFit/>
          </a:bodyPr>
          <a:lstStyle/>
          <a:p>
            <a:r>
              <a:rPr lang="en-US" i="1" dirty="0"/>
              <a:t>2</a:t>
            </a:r>
          </a:p>
        </p:txBody>
      </p:sp>
      <p:sp>
        <p:nvSpPr>
          <p:cNvPr id="22" name="Rectangle 21">
            <a:extLst>
              <a:ext uri="{FF2B5EF4-FFF2-40B4-BE49-F238E27FC236}">
                <a16:creationId xmlns:a16="http://schemas.microsoft.com/office/drawing/2014/main" id="{3DAF0212-4097-6347-B91F-8AC8FB3599B7}"/>
              </a:ext>
            </a:extLst>
          </p:cNvPr>
          <p:cNvSpPr/>
          <p:nvPr/>
        </p:nvSpPr>
        <p:spPr>
          <a:xfrm>
            <a:off x="5973296" y="3137584"/>
            <a:ext cx="301686" cy="369332"/>
          </a:xfrm>
          <a:prstGeom prst="rect">
            <a:avLst/>
          </a:prstGeom>
        </p:spPr>
        <p:txBody>
          <a:bodyPr wrap="none">
            <a:spAutoFit/>
          </a:bodyPr>
          <a:lstStyle/>
          <a:p>
            <a:r>
              <a:rPr lang="en-US" i="1" dirty="0"/>
              <a:t>3</a:t>
            </a:r>
          </a:p>
        </p:txBody>
      </p:sp>
      <p:sp>
        <p:nvSpPr>
          <p:cNvPr id="13" name="Rectangle 12">
            <a:extLst>
              <a:ext uri="{FF2B5EF4-FFF2-40B4-BE49-F238E27FC236}">
                <a16:creationId xmlns:a16="http://schemas.microsoft.com/office/drawing/2014/main" id="{36E9725D-B1B5-3840-A619-42C139534399}"/>
              </a:ext>
            </a:extLst>
          </p:cNvPr>
          <p:cNvSpPr/>
          <p:nvPr/>
        </p:nvSpPr>
        <p:spPr>
          <a:xfrm>
            <a:off x="2757175" y="1996894"/>
            <a:ext cx="1734770" cy="369332"/>
          </a:xfrm>
          <a:prstGeom prst="rect">
            <a:avLst/>
          </a:prstGeom>
        </p:spPr>
        <p:txBody>
          <a:bodyPr wrap="none">
            <a:spAutoFit/>
          </a:bodyPr>
          <a:lstStyle/>
          <a:p>
            <a:r>
              <a:rPr lang="en-US" dirty="0"/>
              <a:t>2/4: 	</a:t>
            </a:r>
            <a:r>
              <a:rPr lang="en-US" i="1" dirty="0"/>
              <a:t>1 </a:t>
            </a:r>
            <a:r>
              <a:rPr lang="en-US" i="1" dirty="0">
                <a:solidFill>
                  <a:srgbClr val="FF0000"/>
                </a:solidFill>
              </a:rPr>
              <a:t>0</a:t>
            </a:r>
            <a:r>
              <a:rPr lang="en-US" i="1" dirty="0"/>
              <a:t> 0 1</a:t>
            </a:r>
          </a:p>
        </p:txBody>
      </p:sp>
      <p:sp>
        <p:nvSpPr>
          <p:cNvPr id="15" name="Rectangle 14">
            <a:extLst>
              <a:ext uri="{FF2B5EF4-FFF2-40B4-BE49-F238E27FC236}">
                <a16:creationId xmlns:a16="http://schemas.microsoft.com/office/drawing/2014/main" id="{215F6DAE-B947-EC43-A001-64EE2666FABC}"/>
              </a:ext>
            </a:extLst>
          </p:cNvPr>
          <p:cNvSpPr/>
          <p:nvPr/>
        </p:nvSpPr>
        <p:spPr>
          <a:xfrm>
            <a:off x="2757175" y="2723454"/>
            <a:ext cx="508473" cy="369332"/>
          </a:xfrm>
          <a:prstGeom prst="rect">
            <a:avLst/>
          </a:prstGeom>
        </p:spPr>
        <p:txBody>
          <a:bodyPr wrap="none">
            <a:spAutoFit/>
          </a:bodyPr>
          <a:lstStyle/>
          <a:p>
            <a:r>
              <a:rPr lang="en-US" dirty="0"/>
              <a:t>2/4</a:t>
            </a:r>
          </a:p>
        </p:txBody>
      </p:sp>
      <p:sp>
        <p:nvSpPr>
          <p:cNvPr id="24" name="Rectangle 23">
            <a:extLst>
              <a:ext uri="{FF2B5EF4-FFF2-40B4-BE49-F238E27FC236}">
                <a16:creationId xmlns:a16="http://schemas.microsoft.com/office/drawing/2014/main" id="{2B88FC08-32B3-464A-8950-EF8849101ACA}"/>
              </a:ext>
            </a:extLst>
          </p:cNvPr>
          <p:cNvSpPr/>
          <p:nvPr/>
        </p:nvSpPr>
        <p:spPr>
          <a:xfrm>
            <a:off x="296556" y="2723454"/>
            <a:ext cx="2483423" cy="369332"/>
          </a:xfrm>
          <a:prstGeom prst="rect">
            <a:avLst/>
          </a:prstGeom>
        </p:spPr>
        <p:txBody>
          <a:bodyPr wrap="square">
            <a:spAutoFit/>
          </a:bodyPr>
          <a:lstStyle/>
          <a:p>
            <a:r>
              <a:rPr lang="en-US" dirty="0"/>
              <a:t>S</a:t>
            </a:r>
            <a:r>
              <a:rPr lang="en-US" baseline="-25000" dirty="0"/>
              <a:t>in,1</a:t>
            </a:r>
            <a:r>
              <a:rPr lang="en-US" dirty="0"/>
              <a:t> is static in counter.</a:t>
            </a:r>
          </a:p>
        </p:txBody>
      </p:sp>
      <p:sp>
        <p:nvSpPr>
          <p:cNvPr id="25" name="Rectangle 24">
            <a:extLst>
              <a:ext uri="{FF2B5EF4-FFF2-40B4-BE49-F238E27FC236}">
                <a16:creationId xmlns:a16="http://schemas.microsoft.com/office/drawing/2014/main" id="{DA8364EB-4F6D-E941-9DB9-5FC11DDD7A5B}"/>
              </a:ext>
            </a:extLst>
          </p:cNvPr>
          <p:cNvSpPr/>
          <p:nvPr/>
        </p:nvSpPr>
        <p:spPr>
          <a:xfrm>
            <a:off x="7828487" y="2123541"/>
            <a:ext cx="811441" cy="369332"/>
          </a:xfrm>
          <a:prstGeom prst="rect">
            <a:avLst/>
          </a:prstGeom>
        </p:spPr>
        <p:txBody>
          <a:bodyPr wrap="none">
            <a:spAutoFit/>
          </a:bodyPr>
          <a:lstStyle/>
          <a:p>
            <a:r>
              <a:rPr lang="en-US" i="1" dirty="0"/>
              <a:t>0 </a:t>
            </a:r>
            <a:r>
              <a:rPr lang="en-US" i="1" dirty="0">
                <a:solidFill>
                  <a:srgbClr val="FF0000"/>
                </a:solidFill>
              </a:rPr>
              <a:t>0</a:t>
            </a:r>
            <a:r>
              <a:rPr lang="en-US" i="1" dirty="0"/>
              <a:t> 0 1</a:t>
            </a:r>
            <a:endParaRPr lang="en-US" dirty="0"/>
          </a:p>
        </p:txBody>
      </p:sp>
      <p:sp>
        <p:nvSpPr>
          <p:cNvPr id="20" name="Rectangle 19">
            <a:extLst>
              <a:ext uri="{FF2B5EF4-FFF2-40B4-BE49-F238E27FC236}">
                <a16:creationId xmlns:a16="http://schemas.microsoft.com/office/drawing/2014/main" id="{BB82F70B-D626-0F47-AEA9-78B117F630D2}"/>
              </a:ext>
            </a:extLst>
          </p:cNvPr>
          <p:cNvSpPr/>
          <p:nvPr/>
        </p:nvSpPr>
        <p:spPr>
          <a:xfrm>
            <a:off x="583963" y="4049544"/>
            <a:ext cx="1386918" cy="369332"/>
          </a:xfrm>
          <a:prstGeom prst="rect">
            <a:avLst/>
          </a:prstGeom>
        </p:spPr>
        <p:txBody>
          <a:bodyPr wrap="none">
            <a:spAutoFit/>
          </a:bodyPr>
          <a:lstStyle/>
          <a:p>
            <a:r>
              <a:rPr lang="en-US" dirty="0"/>
              <a:t>2/4*2/4=1/4</a:t>
            </a:r>
          </a:p>
        </p:txBody>
      </p:sp>
      <p:graphicFrame>
        <p:nvGraphicFramePr>
          <p:cNvPr id="17" name="Table 16">
            <a:extLst>
              <a:ext uri="{FF2B5EF4-FFF2-40B4-BE49-F238E27FC236}">
                <a16:creationId xmlns:a16="http://schemas.microsoft.com/office/drawing/2014/main" id="{FCADF91D-C8A7-144E-BAC6-4C75FEB428FC}"/>
              </a:ext>
            </a:extLst>
          </p:cNvPr>
          <p:cNvGraphicFramePr>
            <a:graphicFrameLocks noGrp="1"/>
          </p:cNvGraphicFramePr>
          <p:nvPr>
            <p:extLst>
              <p:ext uri="{D42A27DB-BD31-4B8C-83A1-F6EECF244321}">
                <p14:modId xmlns:p14="http://schemas.microsoft.com/office/powerpoint/2010/main" val="2306059785"/>
              </p:ext>
            </p:extLst>
          </p:nvPr>
        </p:nvGraphicFramePr>
        <p:xfrm>
          <a:off x="3283519" y="4064171"/>
          <a:ext cx="6219069"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308291">
                  <a:extLst>
                    <a:ext uri="{9D8B030D-6E8A-4147-A177-3AD203B41FA5}">
                      <a16:colId xmlns:a16="http://schemas.microsoft.com/office/drawing/2014/main" val="603914660"/>
                    </a:ext>
                  </a:extLst>
                </a:gridCol>
                <a:gridCol w="1002030">
                  <a:extLst>
                    <a:ext uri="{9D8B030D-6E8A-4147-A177-3AD203B41FA5}">
                      <a16:colId xmlns:a16="http://schemas.microsoft.com/office/drawing/2014/main" val="1206645675"/>
                    </a:ext>
                  </a:extLst>
                </a:gridCol>
                <a:gridCol w="1407677">
                  <a:extLst>
                    <a:ext uri="{9D8B030D-6E8A-4147-A177-3AD203B41FA5}">
                      <a16:colId xmlns:a16="http://schemas.microsoft.com/office/drawing/2014/main" val="1890303596"/>
                    </a:ext>
                  </a:extLst>
                </a:gridCol>
                <a:gridCol w="788895">
                  <a:extLst>
                    <a:ext uri="{9D8B030D-6E8A-4147-A177-3AD203B41FA5}">
                      <a16:colId xmlns:a16="http://schemas.microsoft.com/office/drawing/2014/main" val="899103771"/>
                    </a:ext>
                  </a:extLst>
                </a:gridCol>
                <a:gridCol w="986117">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Counter (C)</a:t>
                      </a:r>
                    </a:p>
                  </a:txBody>
                  <a:tcPr/>
                </a:tc>
                <a:tc>
                  <a:txBody>
                    <a:bodyPr/>
                    <a:lstStyle/>
                    <a:p>
                      <a:r>
                        <a:rPr lang="en-US" dirty="0"/>
                        <a:t>RNG (G)</a:t>
                      </a:r>
                    </a:p>
                  </a:txBody>
                  <a:tcPr/>
                </a:tc>
                <a:tc>
                  <a:txBody>
                    <a:bodyPr/>
                    <a:lstStyle/>
                    <a:p>
                      <a:r>
                        <a:rPr lang="en-US" dirty="0"/>
                        <a:t>AND 0 (In 0)</a:t>
                      </a:r>
                    </a:p>
                  </a:txBody>
                  <a:tcPr/>
                </a:tc>
                <a:tc>
                  <a:txBody>
                    <a:bodyPr/>
                    <a:lstStyle/>
                    <a:p>
                      <a:r>
                        <a:rPr lang="en-US" dirty="0"/>
                        <a:t>AND 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2</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2</a:t>
                      </a:r>
                    </a:p>
                  </a:txBody>
                  <a:tcPr/>
                </a:tc>
                <a:tc>
                  <a:txBody>
                    <a:bodyPr/>
                    <a:lstStyle/>
                    <a:p>
                      <a:r>
                        <a:rPr lang="en-US" dirty="0"/>
                        <a:t>3</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r>
                        <a:rPr lang="en-US" dirty="0"/>
                        <a:t>2</a:t>
                      </a:r>
                    </a:p>
                  </a:txBody>
                  <a:tcPr/>
                </a:tc>
                <a:tc>
                  <a:txBody>
                    <a:bodyPr/>
                    <a:lstStyle/>
                    <a:p>
                      <a:r>
                        <a:rPr lang="en-US" dirty="0"/>
                        <a:t>3</a:t>
                      </a:r>
                    </a:p>
                  </a:txBody>
                  <a:tcPr/>
                </a:tc>
                <a:tc>
                  <a:txBody>
                    <a:bodyPr/>
                    <a:lstStyle/>
                    <a:p>
                      <a:r>
                        <a:rPr lang="en-US" dirty="0">
                          <a:solidFill>
                            <a:srgbClr val="FF0000"/>
                          </a:solidFill>
                        </a:rPr>
                        <a:t>0</a:t>
                      </a:r>
                    </a:p>
                  </a:txBody>
                  <a:tcPr/>
                </a:tc>
                <a:tc>
                  <a:txBody>
                    <a:bodyPr/>
                    <a:lstStyle/>
                    <a:p>
                      <a:r>
                        <a:rPr lang="en-US" dirty="0"/>
                        <a:t>0</a:t>
                      </a:r>
                    </a:p>
                  </a:txBody>
                  <a:tcPr/>
                </a:tc>
                <a:tc>
                  <a:txBody>
                    <a:bodyPr/>
                    <a:lstStyle/>
                    <a:p>
                      <a:r>
                        <a:rPr lang="en-US" dirty="0">
                          <a:solidFill>
                            <a:srgbClr val="FF0000"/>
                          </a:solidFill>
                        </a:rPr>
                        <a:t>0</a:t>
                      </a:r>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0733628"/>
                  </a:ext>
                </a:extLst>
              </a:tr>
            </a:tbl>
          </a:graphicData>
        </a:graphic>
      </p:graphicFrame>
      <p:sp>
        <p:nvSpPr>
          <p:cNvPr id="16" name="Rectangle 15">
            <a:extLst>
              <a:ext uri="{FF2B5EF4-FFF2-40B4-BE49-F238E27FC236}">
                <a16:creationId xmlns:a16="http://schemas.microsoft.com/office/drawing/2014/main" id="{32F46CE3-046E-1C4F-90DE-7AB68670D430}"/>
              </a:ext>
            </a:extLst>
          </p:cNvPr>
          <p:cNvSpPr/>
          <p:nvPr/>
        </p:nvSpPr>
        <p:spPr>
          <a:xfrm>
            <a:off x="4602670" y="5082824"/>
            <a:ext cx="364202" cy="523220"/>
          </a:xfrm>
          <a:prstGeom prst="rect">
            <a:avLst/>
          </a:prstGeom>
        </p:spPr>
        <p:txBody>
          <a:bodyPr wrap="none">
            <a:spAutoFit/>
          </a:bodyPr>
          <a:lstStyle/>
          <a:p>
            <a:r>
              <a:rPr lang="en-US" sz="2800" dirty="0">
                <a:solidFill>
                  <a:schemeClr val="accent1"/>
                </a:solidFill>
              </a:rPr>
              <a:t>&lt;</a:t>
            </a:r>
          </a:p>
        </p:txBody>
      </p:sp>
    </p:spTree>
    <p:extLst>
      <p:ext uri="{BB962C8B-B14F-4D97-AF65-F5344CB8AC3E}">
        <p14:creationId xmlns:p14="http://schemas.microsoft.com/office/powerpoint/2010/main" val="16368819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Multiplication</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err="1"/>
              <a:t>uMUL</a:t>
            </a:r>
            <a:r>
              <a:rPr lang="en-US" sz="3200" dirty="0"/>
              <a:t>: unipolar</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33</a:t>
            </a:fld>
            <a:endParaRPr lang="en-US"/>
          </a:p>
        </p:txBody>
      </p:sp>
      <p:pic>
        <p:nvPicPr>
          <p:cNvPr id="5" name="Picture 4">
            <a:extLst>
              <a:ext uri="{FF2B5EF4-FFF2-40B4-BE49-F238E27FC236}">
                <a16:creationId xmlns:a16="http://schemas.microsoft.com/office/drawing/2014/main" id="{37C0481A-16DC-8142-B8BF-277848775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3210" y="1953352"/>
            <a:ext cx="3185577" cy="1909536"/>
          </a:xfrm>
          <a:prstGeom prst="rect">
            <a:avLst/>
          </a:prstGeom>
        </p:spPr>
      </p:pic>
      <p:sp>
        <p:nvSpPr>
          <p:cNvPr id="21" name="Rectangle 20">
            <a:extLst>
              <a:ext uri="{FF2B5EF4-FFF2-40B4-BE49-F238E27FC236}">
                <a16:creationId xmlns:a16="http://schemas.microsoft.com/office/drawing/2014/main" id="{BE609FA1-5B9A-1C42-8655-582CF7D7694B}"/>
              </a:ext>
            </a:extLst>
          </p:cNvPr>
          <p:cNvSpPr/>
          <p:nvPr/>
        </p:nvSpPr>
        <p:spPr>
          <a:xfrm>
            <a:off x="5355410" y="3137584"/>
            <a:ext cx="301686" cy="369332"/>
          </a:xfrm>
          <a:prstGeom prst="rect">
            <a:avLst/>
          </a:prstGeom>
        </p:spPr>
        <p:txBody>
          <a:bodyPr wrap="none">
            <a:spAutoFit/>
          </a:bodyPr>
          <a:lstStyle/>
          <a:p>
            <a:r>
              <a:rPr lang="en-US" i="1" dirty="0"/>
              <a:t>2</a:t>
            </a:r>
          </a:p>
        </p:txBody>
      </p:sp>
      <p:sp>
        <p:nvSpPr>
          <p:cNvPr id="22" name="Rectangle 21">
            <a:extLst>
              <a:ext uri="{FF2B5EF4-FFF2-40B4-BE49-F238E27FC236}">
                <a16:creationId xmlns:a16="http://schemas.microsoft.com/office/drawing/2014/main" id="{3DAF0212-4097-6347-B91F-8AC8FB3599B7}"/>
              </a:ext>
            </a:extLst>
          </p:cNvPr>
          <p:cNvSpPr/>
          <p:nvPr/>
        </p:nvSpPr>
        <p:spPr>
          <a:xfrm>
            <a:off x="5973296" y="3137584"/>
            <a:ext cx="301686" cy="369332"/>
          </a:xfrm>
          <a:prstGeom prst="rect">
            <a:avLst/>
          </a:prstGeom>
        </p:spPr>
        <p:txBody>
          <a:bodyPr wrap="none">
            <a:spAutoFit/>
          </a:bodyPr>
          <a:lstStyle/>
          <a:p>
            <a:r>
              <a:rPr lang="en-US" i="1" dirty="0"/>
              <a:t>3</a:t>
            </a:r>
          </a:p>
        </p:txBody>
      </p:sp>
      <p:sp>
        <p:nvSpPr>
          <p:cNvPr id="15" name="Rectangle 14">
            <a:extLst>
              <a:ext uri="{FF2B5EF4-FFF2-40B4-BE49-F238E27FC236}">
                <a16:creationId xmlns:a16="http://schemas.microsoft.com/office/drawing/2014/main" id="{47F73452-F2CC-7946-97B4-D4364E8D27C9}"/>
              </a:ext>
            </a:extLst>
          </p:cNvPr>
          <p:cNvSpPr/>
          <p:nvPr/>
        </p:nvSpPr>
        <p:spPr>
          <a:xfrm>
            <a:off x="2757175" y="1996894"/>
            <a:ext cx="1734770" cy="369332"/>
          </a:xfrm>
          <a:prstGeom prst="rect">
            <a:avLst/>
          </a:prstGeom>
        </p:spPr>
        <p:txBody>
          <a:bodyPr wrap="none">
            <a:spAutoFit/>
          </a:bodyPr>
          <a:lstStyle/>
          <a:p>
            <a:r>
              <a:rPr lang="en-US" dirty="0"/>
              <a:t>2/4: 	</a:t>
            </a:r>
            <a:r>
              <a:rPr lang="en-US" i="1" dirty="0">
                <a:solidFill>
                  <a:srgbClr val="FF0000"/>
                </a:solidFill>
              </a:rPr>
              <a:t>1</a:t>
            </a:r>
            <a:r>
              <a:rPr lang="en-US" i="1" dirty="0"/>
              <a:t> 0 0 1</a:t>
            </a:r>
          </a:p>
        </p:txBody>
      </p:sp>
      <p:sp>
        <p:nvSpPr>
          <p:cNvPr id="16" name="Rectangle 15">
            <a:extLst>
              <a:ext uri="{FF2B5EF4-FFF2-40B4-BE49-F238E27FC236}">
                <a16:creationId xmlns:a16="http://schemas.microsoft.com/office/drawing/2014/main" id="{43B61970-BD6E-5C47-BB32-441EAAF26A72}"/>
              </a:ext>
            </a:extLst>
          </p:cNvPr>
          <p:cNvSpPr/>
          <p:nvPr/>
        </p:nvSpPr>
        <p:spPr>
          <a:xfrm>
            <a:off x="2757175" y="2723454"/>
            <a:ext cx="508473" cy="369332"/>
          </a:xfrm>
          <a:prstGeom prst="rect">
            <a:avLst/>
          </a:prstGeom>
        </p:spPr>
        <p:txBody>
          <a:bodyPr wrap="none">
            <a:spAutoFit/>
          </a:bodyPr>
          <a:lstStyle/>
          <a:p>
            <a:r>
              <a:rPr lang="en-US" dirty="0"/>
              <a:t>2/4</a:t>
            </a:r>
          </a:p>
        </p:txBody>
      </p:sp>
      <p:sp>
        <p:nvSpPr>
          <p:cNvPr id="25" name="Rectangle 24">
            <a:extLst>
              <a:ext uri="{FF2B5EF4-FFF2-40B4-BE49-F238E27FC236}">
                <a16:creationId xmlns:a16="http://schemas.microsoft.com/office/drawing/2014/main" id="{900F44F3-BB3A-474E-B325-812D055A19CA}"/>
              </a:ext>
            </a:extLst>
          </p:cNvPr>
          <p:cNvSpPr/>
          <p:nvPr/>
        </p:nvSpPr>
        <p:spPr>
          <a:xfrm>
            <a:off x="296556" y="2723454"/>
            <a:ext cx="2483423" cy="369332"/>
          </a:xfrm>
          <a:prstGeom prst="rect">
            <a:avLst/>
          </a:prstGeom>
        </p:spPr>
        <p:txBody>
          <a:bodyPr wrap="square">
            <a:spAutoFit/>
          </a:bodyPr>
          <a:lstStyle/>
          <a:p>
            <a:r>
              <a:rPr lang="en-US" dirty="0"/>
              <a:t>S</a:t>
            </a:r>
            <a:r>
              <a:rPr lang="en-US" baseline="-25000" dirty="0"/>
              <a:t>in,1</a:t>
            </a:r>
            <a:r>
              <a:rPr lang="en-US" dirty="0"/>
              <a:t> is static in counter.</a:t>
            </a:r>
          </a:p>
        </p:txBody>
      </p:sp>
      <p:sp>
        <p:nvSpPr>
          <p:cNvPr id="26" name="Rectangle 25">
            <a:extLst>
              <a:ext uri="{FF2B5EF4-FFF2-40B4-BE49-F238E27FC236}">
                <a16:creationId xmlns:a16="http://schemas.microsoft.com/office/drawing/2014/main" id="{37606BAE-8EC9-8D43-A2C6-70BC2F2BB2AB}"/>
              </a:ext>
            </a:extLst>
          </p:cNvPr>
          <p:cNvSpPr/>
          <p:nvPr/>
        </p:nvSpPr>
        <p:spPr>
          <a:xfrm>
            <a:off x="7828487" y="2123541"/>
            <a:ext cx="811441" cy="369332"/>
          </a:xfrm>
          <a:prstGeom prst="rect">
            <a:avLst/>
          </a:prstGeom>
        </p:spPr>
        <p:txBody>
          <a:bodyPr wrap="none">
            <a:spAutoFit/>
          </a:bodyPr>
          <a:lstStyle/>
          <a:p>
            <a:r>
              <a:rPr lang="en-US" i="1" dirty="0">
                <a:solidFill>
                  <a:srgbClr val="FF0000"/>
                </a:solidFill>
              </a:rPr>
              <a:t>0</a:t>
            </a:r>
            <a:r>
              <a:rPr lang="en-US" i="1" dirty="0"/>
              <a:t> 0 0 1</a:t>
            </a:r>
            <a:endParaRPr lang="en-US" dirty="0"/>
          </a:p>
        </p:txBody>
      </p:sp>
      <p:sp>
        <p:nvSpPr>
          <p:cNvPr id="20" name="Rectangle 19">
            <a:extLst>
              <a:ext uri="{FF2B5EF4-FFF2-40B4-BE49-F238E27FC236}">
                <a16:creationId xmlns:a16="http://schemas.microsoft.com/office/drawing/2014/main" id="{A1C0E90E-97FA-B64A-BAD8-B68C8911C40C}"/>
              </a:ext>
            </a:extLst>
          </p:cNvPr>
          <p:cNvSpPr/>
          <p:nvPr/>
        </p:nvSpPr>
        <p:spPr>
          <a:xfrm>
            <a:off x="583963" y="4049544"/>
            <a:ext cx="1386918" cy="369332"/>
          </a:xfrm>
          <a:prstGeom prst="rect">
            <a:avLst/>
          </a:prstGeom>
        </p:spPr>
        <p:txBody>
          <a:bodyPr wrap="none">
            <a:spAutoFit/>
          </a:bodyPr>
          <a:lstStyle/>
          <a:p>
            <a:r>
              <a:rPr lang="en-US" dirty="0"/>
              <a:t>2/4*2/4=1/4</a:t>
            </a:r>
          </a:p>
        </p:txBody>
      </p:sp>
      <p:graphicFrame>
        <p:nvGraphicFramePr>
          <p:cNvPr id="18" name="Table 17">
            <a:extLst>
              <a:ext uri="{FF2B5EF4-FFF2-40B4-BE49-F238E27FC236}">
                <a16:creationId xmlns:a16="http://schemas.microsoft.com/office/drawing/2014/main" id="{1CA6133D-A5C7-3F4D-9299-177241C8B845}"/>
              </a:ext>
            </a:extLst>
          </p:cNvPr>
          <p:cNvGraphicFramePr>
            <a:graphicFrameLocks noGrp="1"/>
          </p:cNvGraphicFramePr>
          <p:nvPr>
            <p:extLst>
              <p:ext uri="{D42A27DB-BD31-4B8C-83A1-F6EECF244321}">
                <p14:modId xmlns:p14="http://schemas.microsoft.com/office/powerpoint/2010/main" val="2597499031"/>
              </p:ext>
            </p:extLst>
          </p:nvPr>
        </p:nvGraphicFramePr>
        <p:xfrm>
          <a:off x="3283519" y="4064171"/>
          <a:ext cx="6219069"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308291">
                  <a:extLst>
                    <a:ext uri="{9D8B030D-6E8A-4147-A177-3AD203B41FA5}">
                      <a16:colId xmlns:a16="http://schemas.microsoft.com/office/drawing/2014/main" val="603914660"/>
                    </a:ext>
                  </a:extLst>
                </a:gridCol>
                <a:gridCol w="1002030">
                  <a:extLst>
                    <a:ext uri="{9D8B030D-6E8A-4147-A177-3AD203B41FA5}">
                      <a16:colId xmlns:a16="http://schemas.microsoft.com/office/drawing/2014/main" val="1206645675"/>
                    </a:ext>
                  </a:extLst>
                </a:gridCol>
                <a:gridCol w="1407677">
                  <a:extLst>
                    <a:ext uri="{9D8B030D-6E8A-4147-A177-3AD203B41FA5}">
                      <a16:colId xmlns:a16="http://schemas.microsoft.com/office/drawing/2014/main" val="1890303596"/>
                    </a:ext>
                  </a:extLst>
                </a:gridCol>
                <a:gridCol w="788895">
                  <a:extLst>
                    <a:ext uri="{9D8B030D-6E8A-4147-A177-3AD203B41FA5}">
                      <a16:colId xmlns:a16="http://schemas.microsoft.com/office/drawing/2014/main" val="899103771"/>
                    </a:ext>
                  </a:extLst>
                </a:gridCol>
                <a:gridCol w="986117">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Counter (C)</a:t>
                      </a:r>
                    </a:p>
                  </a:txBody>
                  <a:tcPr/>
                </a:tc>
                <a:tc>
                  <a:txBody>
                    <a:bodyPr/>
                    <a:lstStyle/>
                    <a:p>
                      <a:r>
                        <a:rPr lang="en-US" dirty="0"/>
                        <a:t>RNG (G)</a:t>
                      </a:r>
                    </a:p>
                  </a:txBody>
                  <a:tcPr/>
                </a:tc>
                <a:tc>
                  <a:txBody>
                    <a:bodyPr/>
                    <a:lstStyle/>
                    <a:p>
                      <a:r>
                        <a:rPr lang="en-US" dirty="0"/>
                        <a:t>AND 0 (In 0)</a:t>
                      </a:r>
                    </a:p>
                  </a:txBody>
                  <a:tcPr/>
                </a:tc>
                <a:tc>
                  <a:txBody>
                    <a:bodyPr/>
                    <a:lstStyle/>
                    <a:p>
                      <a:r>
                        <a:rPr lang="en-US" dirty="0"/>
                        <a:t>AND 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2</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2</a:t>
                      </a:r>
                    </a:p>
                  </a:txBody>
                  <a:tcPr/>
                </a:tc>
                <a:tc>
                  <a:txBody>
                    <a:bodyPr/>
                    <a:lstStyle/>
                    <a:p>
                      <a:r>
                        <a:rPr lang="en-US" dirty="0"/>
                        <a:t>3</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r>
                        <a:rPr lang="en-US" dirty="0"/>
                        <a:t>2</a:t>
                      </a:r>
                    </a:p>
                  </a:txBody>
                  <a:tcPr/>
                </a:tc>
                <a:tc>
                  <a:txBody>
                    <a:bodyPr/>
                    <a:lstStyle/>
                    <a:p>
                      <a:r>
                        <a:rPr lang="en-US" dirty="0"/>
                        <a:t>3</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r>
                        <a:rPr lang="en-US" dirty="0"/>
                        <a:t>2</a:t>
                      </a:r>
                    </a:p>
                  </a:txBody>
                  <a:tcPr/>
                </a:tc>
                <a:tc>
                  <a:txBody>
                    <a:bodyPr/>
                    <a:lstStyle/>
                    <a:p>
                      <a:r>
                        <a:rPr lang="en-US" dirty="0"/>
                        <a:t>3</a:t>
                      </a:r>
                    </a:p>
                  </a:txBody>
                  <a:tcPr/>
                </a:tc>
                <a:tc>
                  <a:txBody>
                    <a:bodyPr/>
                    <a:lstStyle/>
                    <a:p>
                      <a:r>
                        <a:rPr lang="en-US" dirty="0">
                          <a:solidFill>
                            <a:srgbClr val="FF0000"/>
                          </a:solidFill>
                        </a:rPr>
                        <a:t>1</a:t>
                      </a:r>
                    </a:p>
                  </a:txBody>
                  <a:tcPr/>
                </a:tc>
                <a:tc>
                  <a:txBody>
                    <a:bodyPr/>
                    <a:lstStyle/>
                    <a:p>
                      <a:r>
                        <a:rPr lang="en-US" dirty="0">
                          <a:solidFill>
                            <a:schemeClr val="accent1"/>
                          </a:solidFill>
                        </a:rPr>
                        <a:t>0</a:t>
                      </a:r>
                    </a:p>
                  </a:txBody>
                  <a:tcPr/>
                </a:tc>
                <a:tc>
                  <a:txBody>
                    <a:bodyPr/>
                    <a:lstStyle/>
                    <a:p>
                      <a:r>
                        <a:rPr lang="en-US" dirty="0">
                          <a:solidFill>
                            <a:srgbClr val="FF0000"/>
                          </a:solidFill>
                        </a:rPr>
                        <a:t>0</a:t>
                      </a:r>
                    </a:p>
                  </a:txBody>
                  <a:tcPr/>
                </a:tc>
                <a:extLst>
                  <a:ext uri="{0D108BD9-81ED-4DB2-BD59-A6C34878D82A}">
                    <a16:rowId xmlns:a16="http://schemas.microsoft.com/office/drawing/2014/main" val="190733628"/>
                  </a:ext>
                </a:extLst>
              </a:tr>
            </a:tbl>
          </a:graphicData>
        </a:graphic>
      </p:graphicFrame>
      <p:sp>
        <p:nvSpPr>
          <p:cNvPr id="17" name="Rectangle 16">
            <a:extLst>
              <a:ext uri="{FF2B5EF4-FFF2-40B4-BE49-F238E27FC236}">
                <a16:creationId xmlns:a16="http://schemas.microsoft.com/office/drawing/2014/main" id="{02B74B4B-4B42-894E-B44B-85EBA43A8367}"/>
              </a:ext>
            </a:extLst>
          </p:cNvPr>
          <p:cNvSpPr/>
          <p:nvPr/>
        </p:nvSpPr>
        <p:spPr>
          <a:xfrm>
            <a:off x="4602670" y="5459338"/>
            <a:ext cx="364202" cy="523220"/>
          </a:xfrm>
          <a:prstGeom prst="rect">
            <a:avLst/>
          </a:prstGeom>
        </p:spPr>
        <p:txBody>
          <a:bodyPr wrap="none">
            <a:spAutoFit/>
          </a:bodyPr>
          <a:lstStyle/>
          <a:p>
            <a:r>
              <a:rPr lang="en-US" sz="2800" dirty="0">
                <a:solidFill>
                  <a:schemeClr val="accent1"/>
                </a:solidFill>
              </a:rPr>
              <a:t>&lt;</a:t>
            </a:r>
          </a:p>
        </p:txBody>
      </p:sp>
    </p:spTree>
    <p:extLst>
      <p:ext uri="{BB962C8B-B14F-4D97-AF65-F5344CB8AC3E}">
        <p14:creationId xmlns:p14="http://schemas.microsoft.com/office/powerpoint/2010/main" val="10598917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Multiplication</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err="1"/>
              <a:t>uMUL</a:t>
            </a:r>
            <a:r>
              <a:rPr lang="en-US" sz="3200" dirty="0"/>
              <a:t>: unipolar</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34</a:t>
            </a:fld>
            <a:endParaRPr lang="en-US"/>
          </a:p>
        </p:txBody>
      </p:sp>
      <p:pic>
        <p:nvPicPr>
          <p:cNvPr id="5" name="Picture 4">
            <a:extLst>
              <a:ext uri="{FF2B5EF4-FFF2-40B4-BE49-F238E27FC236}">
                <a16:creationId xmlns:a16="http://schemas.microsoft.com/office/drawing/2014/main" id="{37C0481A-16DC-8142-B8BF-277848775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3210" y="1953352"/>
            <a:ext cx="3185577" cy="1909536"/>
          </a:xfrm>
          <a:prstGeom prst="rect">
            <a:avLst/>
          </a:prstGeom>
        </p:spPr>
      </p:pic>
      <p:graphicFrame>
        <p:nvGraphicFramePr>
          <p:cNvPr id="9" name="Table 8">
            <a:extLst>
              <a:ext uri="{FF2B5EF4-FFF2-40B4-BE49-F238E27FC236}">
                <a16:creationId xmlns:a16="http://schemas.microsoft.com/office/drawing/2014/main" id="{34F75927-38B4-F540-8DF5-A70D84D9C07A}"/>
              </a:ext>
            </a:extLst>
          </p:cNvPr>
          <p:cNvGraphicFramePr>
            <a:graphicFrameLocks noGrp="1"/>
          </p:cNvGraphicFramePr>
          <p:nvPr>
            <p:extLst>
              <p:ext uri="{D42A27DB-BD31-4B8C-83A1-F6EECF244321}">
                <p14:modId xmlns:p14="http://schemas.microsoft.com/office/powerpoint/2010/main" val="3418381894"/>
              </p:ext>
            </p:extLst>
          </p:nvPr>
        </p:nvGraphicFramePr>
        <p:xfrm>
          <a:off x="3283519" y="4064171"/>
          <a:ext cx="6219069"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308291">
                  <a:extLst>
                    <a:ext uri="{9D8B030D-6E8A-4147-A177-3AD203B41FA5}">
                      <a16:colId xmlns:a16="http://schemas.microsoft.com/office/drawing/2014/main" val="603914660"/>
                    </a:ext>
                  </a:extLst>
                </a:gridCol>
                <a:gridCol w="1002030">
                  <a:extLst>
                    <a:ext uri="{9D8B030D-6E8A-4147-A177-3AD203B41FA5}">
                      <a16:colId xmlns:a16="http://schemas.microsoft.com/office/drawing/2014/main" val="1206645675"/>
                    </a:ext>
                  </a:extLst>
                </a:gridCol>
                <a:gridCol w="1407677">
                  <a:extLst>
                    <a:ext uri="{9D8B030D-6E8A-4147-A177-3AD203B41FA5}">
                      <a16:colId xmlns:a16="http://schemas.microsoft.com/office/drawing/2014/main" val="1890303596"/>
                    </a:ext>
                  </a:extLst>
                </a:gridCol>
                <a:gridCol w="788895">
                  <a:extLst>
                    <a:ext uri="{9D8B030D-6E8A-4147-A177-3AD203B41FA5}">
                      <a16:colId xmlns:a16="http://schemas.microsoft.com/office/drawing/2014/main" val="899103771"/>
                    </a:ext>
                  </a:extLst>
                </a:gridCol>
                <a:gridCol w="986117">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Counter (C)</a:t>
                      </a:r>
                    </a:p>
                  </a:txBody>
                  <a:tcPr/>
                </a:tc>
                <a:tc>
                  <a:txBody>
                    <a:bodyPr/>
                    <a:lstStyle/>
                    <a:p>
                      <a:r>
                        <a:rPr lang="en-US" dirty="0"/>
                        <a:t>RNG (G)</a:t>
                      </a:r>
                    </a:p>
                  </a:txBody>
                  <a:tcPr/>
                </a:tc>
                <a:tc>
                  <a:txBody>
                    <a:bodyPr/>
                    <a:lstStyle/>
                    <a:p>
                      <a:r>
                        <a:rPr lang="en-US" dirty="0"/>
                        <a:t>AND 0 (In 0)</a:t>
                      </a:r>
                    </a:p>
                  </a:txBody>
                  <a:tcPr/>
                </a:tc>
                <a:tc>
                  <a:txBody>
                    <a:bodyPr/>
                    <a:lstStyle/>
                    <a:p>
                      <a:r>
                        <a:rPr lang="en-US" dirty="0"/>
                        <a:t>AND 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2</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2</a:t>
                      </a:r>
                    </a:p>
                  </a:txBody>
                  <a:tcPr/>
                </a:tc>
                <a:tc>
                  <a:txBody>
                    <a:bodyPr/>
                    <a:lstStyle/>
                    <a:p>
                      <a:r>
                        <a:rPr lang="en-US" dirty="0"/>
                        <a:t>3</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r>
                        <a:rPr lang="en-US" dirty="0"/>
                        <a:t>2</a:t>
                      </a:r>
                    </a:p>
                  </a:txBody>
                  <a:tcPr/>
                </a:tc>
                <a:tc>
                  <a:txBody>
                    <a:bodyPr/>
                    <a:lstStyle/>
                    <a:p>
                      <a:r>
                        <a:rPr lang="en-US" dirty="0"/>
                        <a:t>3</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r>
                        <a:rPr lang="en-US" dirty="0"/>
                        <a:t>2</a:t>
                      </a:r>
                    </a:p>
                  </a:txBody>
                  <a:tcPr/>
                </a:tc>
                <a:tc>
                  <a:txBody>
                    <a:bodyPr/>
                    <a:lstStyle/>
                    <a:p>
                      <a:r>
                        <a:rPr lang="en-US" dirty="0"/>
                        <a:t>3</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190733628"/>
                  </a:ext>
                </a:extLst>
              </a:tr>
            </a:tbl>
          </a:graphicData>
        </a:graphic>
      </p:graphicFrame>
      <p:sp>
        <p:nvSpPr>
          <p:cNvPr id="12" name="Rectangle 11">
            <a:extLst>
              <a:ext uri="{FF2B5EF4-FFF2-40B4-BE49-F238E27FC236}">
                <a16:creationId xmlns:a16="http://schemas.microsoft.com/office/drawing/2014/main" id="{B110CB99-57F8-7041-9CDC-E243F4F073F7}"/>
              </a:ext>
            </a:extLst>
          </p:cNvPr>
          <p:cNvSpPr/>
          <p:nvPr/>
        </p:nvSpPr>
        <p:spPr>
          <a:xfrm>
            <a:off x="8385691" y="5995682"/>
            <a:ext cx="508473" cy="369332"/>
          </a:xfrm>
          <a:prstGeom prst="rect">
            <a:avLst/>
          </a:prstGeom>
        </p:spPr>
        <p:txBody>
          <a:bodyPr wrap="none">
            <a:spAutoFit/>
          </a:bodyPr>
          <a:lstStyle/>
          <a:p>
            <a:r>
              <a:rPr lang="en-US" i="1" dirty="0">
                <a:solidFill>
                  <a:srgbClr val="FF0000"/>
                </a:solidFill>
              </a:rPr>
              <a:t>1/4</a:t>
            </a:r>
          </a:p>
        </p:txBody>
      </p:sp>
      <p:sp>
        <p:nvSpPr>
          <p:cNvPr id="10" name="Rectangle 9">
            <a:extLst>
              <a:ext uri="{FF2B5EF4-FFF2-40B4-BE49-F238E27FC236}">
                <a16:creationId xmlns:a16="http://schemas.microsoft.com/office/drawing/2014/main" id="{78777575-9181-0F46-A5E0-3E831B44C7C1}"/>
              </a:ext>
            </a:extLst>
          </p:cNvPr>
          <p:cNvSpPr/>
          <p:nvPr/>
        </p:nvSpPr>
        <p:spPr>
          <a:xfrm>
            <a:off x="2757175" y="1996894"/>
            <a:ext cx="1734770" cy="369332"/>
          </a:xfrm>
          <a:prstGeom prst="rect">
            <a:avLst/>
          </a:prstGeom>
        </p:spPr>
        <p:txBody>
          <a:bodyPr wrap="none">
            <a:spAutoFit/>
          </a:bodyPr>
          <a:lstStyle/>
          <a:p>
            <a:r>
              <a:rPr lang="en-US" dirty="0"/>
              <a:t>2/4: 	</a:t>
            </a:r>
            <a:r>
              <a:rPr lang="en-US" i="1" dirty="0"/>
              <a:t>1 0 0 1</a:t>
            </a:r>
          </a:p>
        </p:txBody>
      </p:sp>
      <p:sp>
        <p:nvSpPr>
          <p:cNvPr id="15" name="Rectangle 14">
            <a:extLst>
              <a:ext uri="{FF2B5EF4-FFF2-40B4-BE49-F238E27FC236}">
                <a16:creationId xmlns:a16="http://schemas.microsoft.com/office/drawing/2014/main" id="{102F998C-A117-CE4E-880B-FCE62672CE20}"/>
              </a:ext>
            </a:extLst>
          </p:cNvPr>
          <p:cNvSpPr/>
          <p:nvPr/>
        </p:nvSpPr>
        <p:spPr>
          <a:xfrm>
            <a:off x="2757175" y="2723454"/>
            <a:ext cx="508473" cy="369332"/>
          </a:xfrm>
          <a:prstGeom prst="rect">
            <a:avLst/>
          </a:prstGeom>
        </p:spPr>
        <p:txBody>
          <a:bodyPr wrap="none">
            <a:spAutoFit/>
          </a:bodyPr>
          <a:lstStyle/>
          <a:p>
            <a:r>
              <a:rPr lang="en-US" dirty="0"/>
              <a:t>2/4</a:t>
            </a:r>
          </a:p>
        </p:txBody>
      </p:sp>
      <p:sp>
        <p:nvSpPr>
          <p:cNvPr id="20" name="Rectangle 19">
            <a:extLst>
              <a:ext uri="{FF2B5EF4-FFF2-40B4-BE49-F238E27FC236}">
                <a16:creationId xmlns:a16="http://schemas.microsoft.com/office/drawing/2014/main" id="{7B8FC138-DDDE-5847-ADAD-6C962D79AE84}"/>
              </a:ext>
            </a:extLst>
          </p:cNvPr>
          <p:cNvSpPr/>
          <p:nvPr/>
        </p:nvSpPr>
        <p:spPr>
          <a:xfrm>
            <a:off x="296556" y="2723454"/>
            <a:ext cx="2483423" cy="369332"/>
          </a:xfrm>
          <a:prstGeom prst="rect">
            <a:avLst/>
          </a:prstGeom>
        </p:spPr>
        <p:txBody>
          <a:bodyPr wrap="square">
            <a:spAutoFit/>
          </a:bodyPr>
          <a:lstStyle/>
          <a:p>
            <a:r>
              <a:rPr lang="en-US" dirty="0"/>
              <a:t>S</a:t>
            </a:r>
            <a:r>
              <a:rPr lang="en-US" baseline="-25000" dirty="0"/>
              <a:t>in,1</a:t>
            </a:r>
            <a:r>
              <a:rPr lang="en-US" dirty="0"/>
              <a:t> is static in counter.</a:t>
            </a:r>
          </a:p>
        </p:txBody>
      </p:sp>
      <p:sp>
        <p:nvSpPr>
          <p:cNvPr id="21" name="Rectangle 20">
            <a:extLst>
              <a:ext uri="{FF2B5EF4-FFF2-40B4-BE49-F238E27FC236}">
                <a16:creationId xmlns:a16="http://schemas.microsoft.com/office/drawing/2014/main" id="{15F3D69F-E240-3F47-B459-2592534E1D5F}"/>
              </a:ext>
            </a:extLst>
          </p:cNvPr>
          <p:cNvSpPr/>
          <p:nvPr/>
        </p:nvSpPr>
        <p:spPr>
          <a:xfrm>
            <a:off x="7828487" y="2123541"/>
            <a:ext cx="811441" cy="369332"/>
          </a:xfrm>
          <a:prstGeom prst="rect">
            <a:avLst/>
          </a:prstGeom>
        </p:spPr>
        <p:txBody>
          <a:bodyPr wrap="none">
            <a:spAutoFit/>
          </a:bodyPr>
          <a:lstStyle/>
          <a:p>
            <a:r>
              <a:rPr lang="en-US" i="1" dirty="0"/>
              <a:t>0 0 0 1</a:t>
            </a:r>
            <a:endParaRPr lang="en-US" dirty="0"/>
          </a:p>
        </p:txBody>
      </p:sp>
      <p:sp>
        <p:nvSpPr>
          <p:cNvPr id="22" name="Rectangle 21">
            <a:extLst>
              <a:ext uri="{FF2B5EF4-FFF2-40B4-BE49-F238E27FC236}">
                <a16:creationId xmlns:a16="http://schemas.microsoft.com/office/drawing/2014/main" id="{7CCE8692-8226-7944-82B9-4450D40BA940}"/>
              </a:ext>
            </a:extLst>
          </p:cNvPr>
          <p:cNvSpPr/>
          <p:nvPr/>
        </p:nvSpPr>
        <p:spPr>
          <a:xfrm>
            <a:off x="583963" y="4049544"/>
            <a:ext cx="1439818" cy="369332"/>
          </a:xfrm>
          <a:prstGeom prst="rect">
            <a:avLst/>
          </a:prstGeom>
        </p:spPr>
        <p:txBody>
          <a:bodyPr wrap="none">
            <a:spAutoFit/>
          </a:bodyPr>
          <a:lstStyle/>
          <a:p>
            <a:r>
              <a:rPr lang="en-US" dirty="0"/>
              <a:t>2/4*2/4=</a:t>
            </a:r>
            <a:r>
              <a:rPr lang="en-US" dirty="0">
                <a:solidFill>
                  <a:srgbClr val="FF0000"/>
                </a:solidFill>
              </a:rPr>
              <a:t>1/4</a:t>
            </a:r>
          </a:p>
        </p:txBody>
      </p:sp>
    </p:spTree>
    <p:extLst>
      <p:ext uri="{BB962C8B-B14F-4D97-AF65-F5344CB8AC3E}">
        <p14:creationId xmlns:p14="http://schemas.microsoft.com/office/powerpoint/2010/main" val="41225915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uSADD</a:t>
            </a:r>
            <a:r>
              <a:rPr lang="en-US" sz="3200" dirty="0"/>
              <a:t>: unipolar</a:t>
            </a:r>
            <a:endParaRPr lang="en-US" sz="2800" dirty="0"/>
          </a:p>
          <a:p>
            <a:pPr marL="914400" lvl="1" indent="-457200">
              <a:buFont typeface="Arial" panose="020B0604020202020204" pitchFamily="34" charset="0"/>
              <a:buChar char="•"/>
            </a:pPr>
            <a:endParaRPr lang="en-US" sz="2800" dirty="0"/>
          </a:p>
        </p:txBody>
      </p:sp>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35</a:t>
            </a:fld>
            <a:endParaRPr lang="en-US"/>
          </a:p>
        </p:txBody>
      </p:sp>
      <p:graphicFrame>
        <p:nvGraphicFramePr>
          <p:cNvPr id="20" name="Table 19">
            <a:extLst>
              <a:ext uri="{FF2B5EF4-FFF2-40B4-BE49-F238E27FC236}">
                <a16:creationId xmlns:a16="http://schemas.microsoft.com/office/drawing/2014/main" id="{5E0DEFDE-614D-DC42-9E8C-506C1C7430A0}"/>
              </a:ext>
            </a:extLst>
          </p:cNvPr>
          <p:cNvGraphicFramePr>
            <a:graphicFrameLocks noGrp="1"/>
          </p:cNvGraphicFramePr>
          <p:nvPr>
            <p:extLst/>
          </p:nvPr>
        </p:nvGraphicFramePr>
        <p:xfrm>
          <a:off x="3200227" y="4401508"/>
          <a:ext cx="5791545"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741715">
                  <a:extLst>
                    <a:ext uri="{9D8B030D-6E8A-4147-A177-3AD203B41FA5}">
                      <a16:colId xmlns:a16="http://schemas.microsoft.com/office/drawing/2014/main" val="603914660"/>
                    </a:ext>
                  </a:extLst>
                </a:gridCol>
                <a:gridCol w="1756228">
                  <a:extLst>
                    <a:ext uri="{9D8B030D-6E8A-4147-A177-3AD203B41FA5}">
                      <a16:colId xmlns:a16="http://schemas.microsoft.com/office/drawing/2014/main" val="1206645675"/>
                    </a:ext>
                  </a:extLst>
                </a:gridCol>
                <a:gridCol w="1567543">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Input count (PC)</a:t>
                      </a:r>
                    </a:p>
                  </a:txBody>
                  <a:tcPr/>
                </a:tc>
                <a:tc>
                  <a:txBody>
                    <a:bodyPr/>
                    <a:lstStyle/>
                    <a:p>
                      <a:r>
                        <a:rPr lang="en-US" dirty="0"/>
                        <a:t>Accumulator (A)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Carry (output)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4</a:t>
                      </a:r>
                    </a:p>
                  </a:txBody>
                  <a:tcPr>
                    <a:solidFill>
                      <a:srgbClr val="FF7E79"/>
                    </a:solidFill>
                  </a:tcPr>
                </a:tc>
                <a:tc>
                  <a:txBody>
                    <a:bodyPr/>
                    <a:lstStyle/>
                    <a:p>
                      <a:r>
                        <a:rPr lang="en-US" dirty="0"/>
                        <a:t>0</a:t>
                      </a:r>
                    </a:p>
                  </a:txBody>
                  <a:tcPr>
                    <a:solidFill>
                      <a:srgbClr val="FF7E79"/>
                    </a:solidFill>
                  </a:tcPr>
                </a:tc>
                <a:tc>
                  <a:txBody>
                    <a:bodyPr/>
                    <a:lstStyle/>
                    <a:p>
                      <a:r>
                        <a:rPr lang="en-US" dirty="0"/>
                        <a:t>1</a:t>
                      </a:r>
                    </a:p>
                  </a:txBody>
                  <a:tcPr>
                    <a:solidFill>
                      <a:srgbClr val="FF7E79"/>
                    </a:solidFill>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0733628"/>
                  </a:ext>
                </a:extLst>
              </a:tr>
            </a:tbl>
          </a:graphicData>
        </a:graphic>
      </p:graphicFrame>
      <p:pic>
        <p:nvPicPr>
          <p:cNvPr id="16" name="Picture 15">
            <a:extLst>
              <a:ext uri="{FF2B5EF4-FFF2-40B4-BE49-F238E27FC236}">
                <a16:creationId xmlns:a16="http://schemas.microsoft.com/office/drawing/2014/main" id="{BA9BF139-04C5-1247-A1D7-DACD1E7E17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4166" y="1840056"/>
            <a:ext cx="3399233" cy="2157504"/>
          </a:xfrm>
          <a:prstGeom prst="rect">
            <a:avLst/>
          </a:prstGeom>
        </p:spPr>
      </p:pic>
      <p:sp>
        <p:nvSpPr>
          <p:cNvPr id="21" name="Rectangle 20">
            <a:extLst>
              <a:ext uri="{FF2B5EF4-FFF2-40B4-BE49-F238E27FC236}">
                <a16:creationId xmlns:a16="http://schemas.microsoft.com/office/drawing/2014/main" id="{135200C5-1DAE-C940-8FCA-BF280C5AB566}"/>
              </a:ext>
            </a:extLst>
          </p:cNvPr>
          <p:cNvSpPr/>
          <p:nvPr/>
        </p:nvSpPr>
        <p:spPr>
          <a:xfrm>
            <a:off x="5994400" y="2149557"/>
            <a:ext cx="301686" cy="369332"/>
          </a:xfrm>
          <a:prstGeom prst="rect">
            <a:avLst/>
          </a:prstGeom>
        </p:spPr>
        <p:txBody>
          <a:bodyPr wrap="none">
            <a:spAutoFit/>
          </a:bodyPr>
          <a:lstStyle/>
          <a:p>
            <a:r>
              <a:rPr lang="en-US" i="1" dirty="0">
                <a:solidFill>
                  <a:srgbClr val="FF0000"/>
                </a:solidFill>
              </a:rPr>
              <a:t>0</a:t>
            </a:r>
          </a:p>
        </p:txBody>
      </p:sp>
      <p:sp>
        <p:nvSpPr>
          <p:cNvPr id="15" name="Rectangle 14">
            <a:extLst>
              <a:ext uri="{FF2B5EF4-FFF2-40B4-BE49-F238E27FC236}">
                <a16:creationId xmlns:a16="http://schemas.microsoft.com/office/drawing/2014/main" id="{CE6BC268-8C78-0948-94BD-5C9806BC9F7B}"/>
              </a:ext>
            </a:extLst>
          </p:cNvPr>
          <p:cNvSpPr/>
          <p:nvPr/>
        </p:nvSpPr>
        <p:spPr>
          <a:xfrm>
            <a:off x="5306225" y="1567367"/>
            <a:ext cx="301686" cy="369332"/>
          </a:xfrm>
          <a:prstGeom prst="rect">
            <a:avLst/>
          </a:prstGeom>
        </p:spPr>
        <p:txBody>
          <a:bodyPr wrap="none">
            <a:spAutoFit/>
          </a:bodyPr>
          <a:lstStyle/>
          <a:p>
            <a:r>
              <a:rPr lang="en-US" i="1" dirty="0">
                <a:solidFill>
                  <a:srgbClr val="FF0000"/>
                </a:solidFill>
              </a:rPr>
              <a:t>4</a:t>
            </a:r>
          </a:p>
        </p:txBody>
      </p:sp>
      <p:sp>
        <p:nvSpPr>
          <p:cNvPr id="22" name="Rectangle 21">
            <a:extLst>
              <a:ext uri="{FF2B5EF4-FFF2-40B4-BE49-F238E27FC236}">
                <a16:creationId xmlns:a16="http://schemas.microsoft.com/office/drawing/2014/main" id="{24A54D4A-4EF2-A444-B90B-12A1C57A82E6}"/>
              </a:ext>
            </a:extLst>
          </p:cNvPr>
          <p:cNvSpPr/>
          <p:nvPr/>
        </p:nvSpPr>
        <p:spPr>
          <a:xfrm>
            <a:off x="2398392" y="1932642"/>
            <a:ext cx="1734770" cy="369332"/>
          </a:xfrm>
          <a:prstGeom prst="rect">
            <a:avLst/>
          </a:prstGeom>
        </p:spPr>
        <p:txBody>
          <a:bodyPr wrap="none">
            <a:spAutoFit/>
          </a:bodyPr>
          <a:lstStyle/>
          <a:p>
            <a:r>
              <a:rPr lang="en-US" dirty="0"/>
              <a:t>3/4: 	</a:t>
            </a:r>
            <a:r>
              <a:rPr lang="en-US" i="1" dirty="0"/>
              <a:t>0 1 1 </a:t>
            </a:r>
            <a:r>
              <a:rPr lang="en-US" i="1" dirty="0">
                <a:solidFill>
                  <a:srgbClr val="FF0000"/>
                </a:solidFill>
              </a:rPr>
              <a:t>1</a:t>
            </a:r>
          </a:p>
        </p:txBody>
      </p:sp>
      <p:sp>
        <p:nvSpPr>
          <p:cNvPr id="24" name="Rectangle 23">
            <a:extLst>
              <a:ext uri="{FF2B5EF4-FFF2-40B4-BE49-F238E27FC236}">
                <a16:creationId xmlns:a16="http://schemas.microsoft.com/office/drawing/2014/main" id="{DFD973A8-ADFF-DA46-8E12-13E5D50DBB44}"/>
              </a:ext>
            </a:extLst>
          </p:cNvPr>
          <p:cNvSpPr/>
          <p:nvPr/>
        </p:nvSpPr>
        <p:spPr>
          <a:xfrm>
            <a:off x="2407041" y="2351731"/>
            <a:ext cx="1734770" cy="369332"/>
          </a:xfrm>
          <a:prstGeom prst="rect">
            <a:avLst/>
          </a:prstGeom>
        </p:spPr>
        <p:txBody>
          <a:bodyPr wrap="none">
            <a:spAutoFit/>
          </a:bodyPr>
          <a:lstStyle/>
          <a:p>
            <a:r>
              <a:rPr lang="en-US" dirty="0"/>
              <a:t>2/4: 	</a:t>
            </a:r>
            <a:r>
              <a:rPr lang="en-US" i="1" dirty="0"/>
              <a:t>0 1 0 </a:t>
            </a:r>
            <a:r>
              <a:rPr lang="en-US" i="1" dirty="0">
                <a:solidFill>
                  <a:srgbClr val="FF0000"/>
                </a:solidFill>
              </a:rPr>
              <a:t>1</a:t>
            </a:r>
          </a:p>
        </p:txBody>
      </p:sp>
      <p:sp>
        <p:nvSpPr>
          <p:cNvPr id="25" name="Rectangle 24">
            <a:extLst>
              <a:ext uri="{FF2B5EF4-FFF2-40B4-BE49-F238E27FC236}">
                <a16:creationId xmlns:a16="http://schemas.microsoft.com/office/drawing/2014/main" id="{DA499431-CB27-FB4C-ABB1-807CEA803687}"/>
              </a:ext>
            </a:extLst>
          </p:cNvPr>
          <p:cNvSpPr/>
          <p:nvPr/>
        </p:nvSpPr>
        <p:spPr>
          <a:xfrm>
            <a:off x="2407041" y="2768546"/>
            <a:ext cx="1734770" cy="369332"/>
          </a:xfrm>
          <a:prstGeom prst="rect">
            <a:avLst/>
          </a:prstGeom>
        </p:spPr>
        <p:txBody>
          <a:bodyPr wrap="none">
            <a:spAutoFit/>
          </a:bodyPr>
          <a:lstStyle/>
          <a:p>
            <a:r>
              <a:rPr lang="en-US" dirty="0"/>
              <a:t>1/4: 	</a:t>
            </a:r>
            <a:r>
              <a:rPr lang="en-US" i="1" dirty="0"/>
              <a:t>0 0 0 </a:t>
            </a:r>
            <a:r>
              <a:rPr lang="en-US" i="1" dirty="0">
                <a:solidFill>
                  <a:srgbClr val="FF0000"/>
                </a:solidFill>
              </a:rPr>
              <a:t>1</a:t>
            </a:r>
          </a:p>
        </p:txBody>
      </p:sp>
      <p:sp>
        <p:nvSpPr>
          <p:cNvPr id="26" name="Rectangle 25">
            <a:extLst>
              <a:ext uri="{FF2B5EF4-FFF2-40B4-BE49-F238E27FC236}">
                <a16:creationId xmlns:a16="http://schemas.microsoft.com/office/drawing/2014/main" id="{5BB5AC5C-A3D2-1248-B10F-B219AB5D5843}"/>
              </a:ext>
            </a:extLst>
          </p:cNvPr>
          <p:cNvSpPr/>
          <p:nvPr/>
        </p:nvSpPr>
        <p:spPr>
          <a:xfrm>
            <a:off x="2402840" y="3164700"/>
            <a:ext cx="1734770" cy="369332"/>
          </a:xfrm>
          <a:prstGeom prst="rect">
            <a:avLst/>
          </a:prstGeom>
        </p:spPr>
        <p:txBody>
          <a:bodyPr wrap="none">
            <a:spAutoFit/>
          </a:bodyPr>
          <a:lstStyle/>
          <a:p>
            <a:r>
              <a:rPr lang="en-US" dirty="0"/>
              <a:t>2/4: 	</a:t>
            </a:r>
            <a:r>
              <a:rPr lang="en-US" i="1" dirty="0"/>
              <a:t>1 0 0 </a:t>
            </a:r>
            <a:r>
              <a:rPr lang="en-US" i="1" dirty="0">
                <a:solidFill>
                  <a:srgbClr val="FF0000"/>
                </a:solidFill>
              </a:rPr>
              <a:t>1</a:t>
            </a:r>
          </a:p>
        </p:txBody>
      </p:sp>
      <p:sp>
        <p:nvSpPr>
          <p:cNvPr id="5" name="Rectangle 4">
            <a:extLst>
              <a:ext uri="{FF2B5EF4-FFF2-40B4-BE49-F238E27FC236}">
                <a16:creationId xmlns:a16="http://schemas.microsoft.com/office/drawing/2014/main" id="{5CACED06-E2BF-A848-AA44-8E642DDA4309}"/>
              </a:ext>
            </a:extLst>
          </p:cNvPr>
          <p:cNvSpPr/>
          <p:nvPr/>
        </p:nvSpPr>
        <p:spPr>
          <a:xfrm>
            <a:off x="203962" y="4396758"/>
            <a:ext cx="2613216" cy="369332"/>
          </a:xfrm>
          <a:prstGeom prst="rect">
            <a:avLst/>
          </a:prstGeom>
        </p:spPr>
        <p:txBody>
          <a:bodyPr wrap="none">
            <a:spAutoFit/>
          </a:bodyPr>
          <a:lstStyle/>
          <a:p>
            <a:r>
              <a:rPr lang="en-US" dirty="0"/>
              <a:t>(3/4+2/4+1/4+2/4)/4=2/4</a:t>
            </a:r>
          </a:p>
        </p:txBody>
      </p:sp>
      <p:sp>
        <p:nvSpPr>
          <p:cNvPr id="6" name="Rectangle 5">
            <a:extLst>
              <a:ext uri="{FF2B5EF4-FFF2-40B4-BE49-F238E27FC236}">
                <a16:creationId xmlns:a16="http://schemas.microsoft.com/office/drawing/2014/main" id="{C487082A-C24B-C643-AE71-16557B31EE12}"/>
              </a:ext>
            </a:extLst>
          </p:cNvPr>
          <p:cNvSpPr/>
          <p:nvPr/>
        </p:nvSpPr>
        <p:spPr>
          <a:xfrm>
            <a:off x="7734979" y="2571180"/>
            <a:ext cx="811441" cy="369332"/>
          </a:xfrm>
          <a:prstGeom prst="rect">
            <a:avLst/>
          </a:prstGeom>
        </p:spPr>
        <p:txBody>
          <a:bodyPr wrap="none">
            <a:spAutoFit/>
          </a:bodyPr>
          <a:lstStyle/>
          <a:p>
            <a:r>
              <a:rPr lang="en-US" i="1" dirty="0"/>
              <a:t>1 0 0 </a:t>
            </a:r>
            <a:r>
              <a:rPr lang="en-US" i="1" dirty="0">
                <a:solidFill>
                  <a:srgbClr val="FF0000"/>
                </a:solidFill>
              </a:rPr>
              <a:t>1</a:t>
            </a:r>
            <a:endParaRPr lang="en-US" dirty="0">
              <a:solidFill>
                <a:srgbClr val="FF0000"/>
              </a:solidFill>
            </a:endParaRPr>
          </a:p>
        </p:txBody>
      </p:sp>
    </p:spTree>
    <p:extLst>
      <p:ext uri="{BB962C8B-B14F-4D97-AF65-F5344CB8AC3E}">
        <p14:creationId xmlns:p14="http://schemas.microsoft.com/office/powerpoint/2010/main" val="19119256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uSADD</a:t>
            </a:r>
            <a:r>
              <a:rPr lang="en-US" sz="3200" dirty="0"/>
              <a:t>: unipolar</a:t>
            </a:r>
            <a:endParaRPr lang="en-US" sz="2800" dirty="0"/>
          </a:p>
          <a:p>
            <a:pPr marL="914400" lvl="1" indent="-457200">
              <a:buFont typeface="Arial" panose="020B0604020202020204" pitchFamily="34" charset="0"/>
              <a:buChar char="•"/>
            </a:pPr>
            <a:endParaRPr lang="en-US" sz="2800" dirty="0"/>
          </a:p>
        </p:txBody>
      </p:sp>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36</a:t>
            </a:fld>
            <a:endParaRPr lang="en-US"/>
          </a:p>
        </p:txBody>
      </p:sp>
      <p:graphicFrame>
        <p:nvGraphicFramePr>
          <p:cNvPr id="20" name="Table 19">
            <a:extLst>
              <a:ext uri="{FF2B5EF4-FFF2-40B4-BE49-F238E27FC236}">
                <a16:creationId xmlns:a16="http://schemas.microsoft.com/office/drawing/2014/main" id="{5E0DEFDE-614D-DC42-9E8C-506C1C7430A0}"/>
              </a:ext>
            </a:extLst>
          </p:cNvPr>
          <p:cNvGraphicFramePr>
            <a:graphicFrameLocks noGrp="1"/>
          </p:cNvGraphicFramePr>
          <p:nvPr>
            <p:extLst/>
          </p:nvPr>
        </p:nvGraphicFramePr>
        <p:xfrm>
          <a:off x="3200227" y="4401508"/>
          <a:ext cx="5791545"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741715">
                  <a:extLst>
                    <a:ext uri="{9D8B030D-6E8A-4147-A177-3AD203B41FA5}">
                      <a16:colId xmlns:a16="http://schemas.microsoft.com/office/drawing/2014/main" val="603914660"/>
                    </a:ext>
                  </a:extLst>
                </a:gridCol>
                <a:gridCol w="1756228">
                  <a:extLst>
                    <a:ext uri="{9D8B030D-6E8A-4147-A177-3AD203B41FA5}">
                      <a16:colId xmlns:a16="http://schemas.microsoft.com/office/drawing/2014/main" val="1206645675"/>
                    </a:ext>
                  </a:extLst>
                </a:gridCol>
                <a:gridCol w="1567543">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Input count (PC)</a:t>
                      </a:r>
                    </a:p>
                  </a:txBody>
                  <a:tcPr/>
                </a:tc>
                <a:tc>
                  <a:txBody>
                    <a:bodyPr/>
                    <a:lstStyle/>
                    <a:p>
                      <a:r>
                        <a:rPr lang="en-US" dirty="0"/>
                        <a:t>Accumulator (A)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Carry (output)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4</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1</a:t>
                      </a:r>
                    </a:p>
                  </a:txBody>
                  <a:tcPr>
                    <a:solidFill>
                      <a:srgbClr val="FF7E79"/>
                    </a:solidFill>
                  </a:tcPr>
                </a:tc>
                <a:tc>
                  <a:txBody>
                    <a:bodyPr/>
                    <a:lstStyle/>
                    <a:p>
                      <a:r>
                        <a:rPr lang="en-US" dirty="0"/>
                        <a:t>1</a:t>
                      </a:r>
                    </a:p>
                  </a:txBody>
                  <a:tcPr>
                    <a:solidFill>
                      <a:srgbClr val="FF7E79"/>
                    </a:solidFill>
                  </a:tcPr>
                </a:tc>
                <a:tc>
                  <a:txBody>
                    <a:bodyPr/>
                    <a:lstStyle/>
                    <a:p>
                      <a:r>
                        <a:rPr lang="en-US" dirty="0"/>
                        <a:t>0</a:t>
                      </a:r>
                    </a:p>
                  </a:txBody>
                  <a:tcPr>
                    <a:solidFill>
                      <a:srgbClr val="FF7E79"/>
                    </a:solidFill>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0733628"/>
                  </a:ext>
                </a:extLst>
              </a:tr>
            </a:tbl>
          </a:graphicData>
        </a:graphic>
      </p:graphicFrame>
      <p:pic>
        <p:nvPicPr>
          <p:cNvPr id="16" name="Picture 15">
            <a:extLst>
              <a:ext uri="{FF2B5EF4-FFF2-40B4-BE49-F238E27FC236}">
                <a16:creationId xmlns:a16="http://schemas.microsoft.com/office/drawing/2014/main" id="{BA9BF139-04C5-1247-A1D7-DACD1E7E17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4166" y="1840056"/>
            <a:ext cx="3399233" cy="2157504"/>
          </a:xfrm>
          <a:prstGeom prst="rect">
            <a:avLst/>
          </a:prstGeom>
        </p:spPr>
      </p:pic>
      <p:sp>
        <p:nvSpPr>
          <p:cNvPr id="21" name="Rectangle 20">
            <a:extLst>
              <a:ext uri="{FF2B5EF4-FFF2-40B4-BE49-F238E27FC236}">
                <a16:creationId xmlns:a16="http://schemas.microsoft.com/office/drawing/2014/main" id="{135200C5-1DAE-C940-8FCA-BF280C5AB566}"/>
              </a:ext>
            </a:extLst>
          </p:cNvPr>
          <p:cNvSpPr/>
          <p:nvPr/>
        </p:nvSpPr>
        <p:spPr>
          <a:xfrm>
            <a:off x="5994400" y="2149557"/>
            <a:ext cx="301686" cy="369332"/>
          </a:xfrm>
          <a:prstGeom prst="rect">
            <a:avLst/>
          </a:prstGeom>
        </p:spPr>
        <p:txBody>
          <a:bodyPr wrap="none">
            <a:spAutoFit/>
          </a:bodyPr>
          <a:lstStyle/>
          <a:p>
            <a:r>
              <a:rPr lang="en-US" i="1" dirty="0">
                <a:solidFill>
                  <a:srgbClr val="FF0000"/>
                </a:solidFill>
              </a:rPr>
              <a:t>1</a:t>
            </a:r>
          </a:p>
        </p:txBody>
      </p:sp>
      <p:sp>
        <p:nvSpPr>
          <p:cNvPr id="15" name="Rectangle 14">
            <a:extLst>
              <a:ext uri="{FF2B5EF4-FFF2-40B4-BE49-F238E27FC236}">
                <a16:creationId xmlns:a16="http://schemas.microsoft.com/office/drawing/2014/main" id="{CE6BC268-8C78-0948-94BD-5C9806BC9F7B}"/>
              </a:ext>
            </a:extLst>
          </p:cNvPr>
          <p:cNvSpPr/>
          <p:nvPr/>
        </p:nvSpPr>
        <p:spPr>
          <a:xfrm>
            <a:off x="5306225" y="1567367"/>
            <a:ext cx="301686" cy="369332"/>
          </a:xfrm>
          <a:prstGeom prst="rect">
            <a:avLst/>
          </a:prstGeom>
        </p:spPr>
        <p:txBody>
          <a:bodyPr wrap="none">
            <a:spAutoFit/>
          </a:bodyPr>
          <a:lstStyle/>
          <a:p>
            <a:r>
              <a:rPr lang="en-US" i="1" dirty="0">
                <a:solidFill>
                  <a:srgbClr val="FF0000"/>
                </a:solidFill>
              </a:rPr>
              <a:t>1</a:t>
            </a:r>
          </a:p>
        </p:txBody>
      </p:sp>
      <p:sp>
        <p:nvSpPr>
          <p:cNvPr id="17" name="Rectangle 16">
            <a:extLst>
              <a:ext uri="{FF2B5EF4-FFF2-40B4-BE49-F238E27FC236}">
                <a16:creationId xmlns:a16="http://schemas.microsoft.com/office/drawing/2014/main" id="{954232C6-2228-8241-A0B7-6C4A80C994CF}"/>
              </a:ext>
            </a:extLst>
          </p:cNvPr>
          <p:cNvSpPr/>
          <p:nvPr/>
        </p:nvSpPr>
        <p:spPr>
          <a:xfrm>
            <a:off x="2398392" y="1932642"/>
            <a:ext cx="1734770" cy="369332"/>
          </a:xfrm>
          <a:prstGeom prst="rect">
            <a:avLst/>
          </a:prstGeom>
        </p:spPr>
        <p:txBody>
          <a:bodyPr wrap="none">
            <a:spAutoFit/>
          </a:bodyPr>
          <a:lstStyle/>
          <a:p>
            <a:r>
              <a:rPr lang="en-US" dirty="0"/>
              <a:t>3/4: 	</a:t>
            </a:r>
            <a:r>
              <a:rPr lang="en-US" i="1" dirty="0"/>
              <a:t>0 1 </a:t>
            </a:r>
            <a:r>
              <a:rPr lang="en-US" i="1" dirty="0">
                <a:solidFill>
                  <a:srgbClr val="FF0000"/>
                </a:solidFill>
              </a:rPr>
              <a:t>1</a:t>
            </a:r>
            <a:r>
              <a:rPr lang="en-US" i="1" dirty="0"/>
              <a:t> 1</a:t>
            </a:r>
          </a:p>
        </p:txBody>
      </p:sp>
      <p:sp>
        <p:nvSpPr>
          <p:cNvPr id="23" name="Rectangle 22">
            <a:extLst>
              <a:ext uri="{FF2B5EF4-FFF2-40B4-BE49-F238E27FC236}">
                <a16:creationId xmlns:a16="http://schemas.microsoft.com/office/drawing/2014/main" id="{B0933C18-E0DE-CA41-B602-8B5FE522D5FC}"/>
              </a:ext>
            </a:extLst>
          </p:cNvPr>
          <p:cNvSpPr/>
          <p:nvPr/>
        </p:nvSpPr>
        <p:spPr>
          <a:xfrm>
            <a:off x="2407041" y="2351731"/>
            <a:ext cx="1734770" cy="369332"/>
          </a:xfrm>
          <a:prstGeom prst="rect">
            <a:avLst/>
          </a:prstGeom>
        </p:spPr>
        <p:txBody>
          <a:bodyPr wrap="none">
            <a:spAutoFit/>
          </a:bodyPr>
          <a:lstStyle/>
          <a:p>
            <a:r>
              <a:rPr lang="en-US" dirty="0"/>
              <a:t>2/4: 	</a:t>
            </a:r>
            <a:r>
              <a:rPr lang="en-US" i="1" dirty="0"/>
              <a:t>0 1 </a:t>
            </a:r>
            <a:r>
              <a:rPr lang="en-US" i="1" dirty="0">
                <a:solidFill>
                  <a:srgbClr val="FF0000"/>
                </a:solidFill>
              </a:rPr>
              <a:t>0</a:t>
            </a:r>
            <a:r>
              <a:rPr lang="en-US" i="1" dirty="0"/>
              <a:t> 1</a:t>
            </a:r>
          </a:p>
        </p:txBody>
      </p:sp>
      <p:sp>
        <p:nvSpPr>
          <p:cNvPr id="24" name="Rectangle 23">
            <a:extLst>
              <a:ext uri="{FF2B5EF4-FFF2-40B4-BE49-F238E27FC236}">
                <a16:creationId xmlns:a16="http://schemas.microsoft.com/office/drawing/2014/main" id="{6A2A0EB7-1D7E-B04D-AA89-FB4B61DCAFE9}"/>
              </a:ext>
            </a:extLst>
          </p:cNvPr>
          <p:cNvSpPr/>
          <p:nvPr/>
        </p:nvSpPr>
        <p:spPr>
          <a:xfrm>
            <a:off x="2407041" y="2768546"/>
            <a:ext cx="1734770" cy="369332"/>
          </a:xfrm>
          <a:prstGeom prst="rect">
            <a:avLst/>
          </a:prstGeom>
        </p:spPr>
        <p:txBody>
          <a:bodyPr wrap="none">
            <a:spAutoFit/>
          </a:bodyPr>
          <a:lstStyle/>
          <a:p>
            <a:r>
              <a:rPr lang="en-US" dirty="0"/>
              <a:t>1/4: 	</a:t>
            </a:r>
            <a:r>
              <a:rPr lang="en-US" i="1" dirty="0"/>
              <a:t>0 0 </a:t>
            </a:r>
            <a:r>
              <a:rPr lang="en-US" i="1" dirty="0">
                <a:solidFill>
                  <a:srgbClr val="FF0000"/>
                </a:solidFill>
              </a:rPr>
              <a:t>0</a:t>
            </a:r>
            <a:r>
              <a:rPr lang="en-US" i="1" dirty="0"/>
              <a:t> 1</a:t>
            </a:r>
          </a:p>
        </p:txBody>
      </p:sp>
      <p:sp>
        <p:nvSpPr>
          <p:cNvPr id="25" name="Rectangle 24">
            <a:extLst>
              <a:ext uri="{FF2B5EF4-FFF2-40B4-BE49-F238E27FC236}">
                <a16:creationId xmlns:a16="http://schemas.microsoft.com/office/drawing/2014/main" id="{0D7B2184-5CCA-F740-9D70-12013EC02727}"/>
              </a:ext>
            </a:extLst>
          </p:cNvPr>
          <p:cNvSpPr/>
          <p:nvPr/>
        </p:nvSpPr>
        <p:spPr>
          <a:xfrm>
            <a:off x="2402840" y="3164700"/>
            <a:ext cx="1734770" cy="369332"/>
          </a:xfrm>
          <a:prstGeom prst="rect">
            <a:avLst/>
          </a:prstGeom>
        </p:spPr>
        <p:txBody>
          <a:bodyPr wrap="none">
            <a:spAutoFit/>
          </a:bodyPr>
          <a:lstStyle/>
          <a:p>
            <a:r>
              <a:rPr lang="en-US" dirty="0"/>
              <a:t>2/4: 	</a:t>
            </a:r>
            <a:r>
              <a:rPr lang="en-US" i="1" dirty="0"/>
              <a:t>1 0 </a:t>
            </a:r>
            <a:r>
              <a:rPr lang="en-US" i="1" dirty="0">
                <a:solidFill>
                  <a:srgbClr val="FF0000"/>
                </a:solidFill>
              </a:rPr>
              <a:t>0</a:t>
            </a:r>
            <a:r>
              <a:rPr lang="en-US" i="1" dirty="0"/>
              <a:t> 1</a:t>
            </a:r>
          </a:p>
        </p:txBody>
      </p:sp>
      <p:sp>
        <p:nvSpPr>
          <p:cNvPr id="31" name="Rectangle 30">
            <a:extLst>
              <a:ext uri="{FF2B5EF4-FFF2-40B4-BE49-F238E27FC236}">
                <a16:creationId xmlns:a16="http://schemas.microsoft.com/office/drawing/2014/main" id="{E3D73504-6242-5C42-95DD-766FB1696ABE}"/>
              </a:ext>
            </a:extLst>
          </p:cNvPr>
          <p:cNvSpPr/>
          <p:nvPr/>
        </p:nvSpPr>
        <p:spPr>
          <a:xfrm>
            <a:off x="7734979" y="2571180"/>
            <a:ext cx="811441" cy="369332"/>
          </a:xfrm>
          <a:prstGeom prst="rect">
            <a:avLst/>
          </a:prstGeom>
        </p:spPr>
        <p:txBody>
          <a:bodyPr wrap="none">
            <a:spAutoFit/>
          </a:bodyPr>
          <a:lstStyle/>
          <a:p>
            <a:r>
              <a:rPr lang="en-US" i="1" dirty="0"/>
              <a:t>1 0 </a:t>
            </a:r>
            <a:r>
              <a:rPr lang="en-US" i="1" dirty="0">
                <a:solidFill>
                  <a:srgbClr val="FF0000"/>
                </a:solidFill>
              </a:rPr>
              <a:t>0</a:t>
            </a:r>
            <a:r>
              <a:rPr lang="en-US" i="1" dirty="0"/>
              <a:t> 1</a:t>
            </a:r>
            <a:endParaRPr lang="en-US" dirty="0"/>
          </a:p>
        </p:txBody>
      </p:sp>
      <p:cxnSp>
        <p:nvCxnSpPr>
          <p:cNvPr id="5" name="Straight Connector 4">
            <a:extLst>
              <a:ext uri="{FF2B5EF4-FFF2-40B4-BE49-F238E27FC236}">
                <a16:creationId xmlns:a16="http://schemas.microsoft.com/office/drawing/2014/main" id="{96699E42-229E-F847-97F5-DF1D8B5D355C}"/>
              </a:ext>
            </a:extLst>
          </p:cNvPr>
          <p:cNvCxnSpPr>
            <a:cxnSpLocks/>
            <a:stCxn id="2" idx="6"/>
          </p:cNvCxnSpPr>
          <p:nvPr/>
        </p:nvCxnSpPr>
        <p:spPr>
          <a:xfrm flipV="1">
            <a:off x="5013959" y="4993106"/>
            <a:ext cx="680955" cy="198342"/>
          </a:xfrm>
          <a:prstGeom prst="line">
            <a:avLst/>
          </a:prstGeom>
          <a:ln w="38100">
            <a:solidFill>
              <a:schemeClr val="accent1"/>
            </a:solidFill>
            <a:headEnd type="triangle"/>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1BB58AB1-D87C-B940-A67C-D0871EF7C6E4}"/>
              </a:ext>
            </a:extLst>
          </p:cNvPr>
          <p:cNvSpPr/>
          <p:nvPr/>
        </p:nvSpPr>
        <p:spPr>
          <a:xfrm>
            <a:off x="4739639" y="5054288"/>
            <a:ext cx="274320" cy="27432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t>+</a:t>
            </a:r>
          </a:p>
        </p:txBody>
      </p:sp>
      <p:cxnSp>
        <p:nvCxnSpPr>
          <p:cNvPr id="32" name="Straight Connector 31">
            <a:extLst>
              <a:ext uri="{FF2B5EF4-FFF2-40B4-BE49-F238E27FC236}">
                <a16:creationId xmlns:a16="http://schemas.microsoft.com/office/drawing/2014/main" id="{E918E74B-B1B9-A349-8D92-239D7C980292}"/>
              </a:ext>
            </a:extLst>
          </p:cNvPr>
          <p:cNvCxnSpPr>
            <a:cxnSpLocks/>
            <a:stCxn id="2" idx="5"/>
          </p:cNvCxnSpPr>
          <p:nvPr/>
        </p:nvCxnSpPr>
        <p:spPr>
          <a:xfrm>
            <a:off x="4973786" y="5288435"/>
            <a:ext cx="721128" cy="40173"/>
          </a:xfrm>
          <a:prstGeom prst="line">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639C255-824F-BF49-9F1A-580470DE7358}"/>
              </a:ext>
            </a:extLst>
          </p:cNvPr>
          <p:cNvCxnSpPr>
            <a:cxnSpLocks/>
            <a:endCxn id="2" idx="3"/>
          </p:cNvCxnSpPr>
          <p:nvPr/>
        </p:nvCxnSpPr>
        <p:spPr>
          <a:xfrm flipV="1">
            <a:off x="4204166" y="5288435"/>
            <a:ext cx="575646" cy="48636"/>
          </a:xfrm>
          <a:prstGeom prst="line">
            <a:avLst/>
          </a:prstGeom>
          <a:ln w="381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8A5AACD4-BDA3-6D4A-900D-0F61A1FFF321}"/>
              </a:ext>
            </a:extLst>
          </p:cNvPr>
          <p:cNvSpPr/>
          <p:nvPr/>
        </p:nvSpPr>
        <p:spPr>
          <a:xfrm>
            <a:off x="203962" y="4396758"/>
            <a:ext cx="2613216" cy="369332"/>
          </a:xfrm>
          <a:prstGeom prst="rect">
            <a:avLst/>
          </a:prstGeom>
        </p:spPr>
        <p:txBody>
          <a:bodyPr wrap="none">
            <a:spAutoFit/>
          </a:bodyPr>
          <a:lstStyle/>
          <a:p>
            <a:r>
              <a:rPr lang="en-US" dirty="0"/>
              <a:t>(3/4+2/4+1/4+2/4)/4=2/4</a:t>
            </a:r>
          </a:p>
        </p:txBody>
      </p:sp>
    </p:spTree>
    <p:extLst>
      <p:ext uri="{BB962C8B-B14F-4D97-AF65-F5344CB8AC3E}">
        <p14:creationId xmlns:p14="http://schemas.microsoft.com/office/powerpoint/2010/main" val="14104062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uSADD</a:t>
            </a:r>
            <a:r>
              <a:rPr lang="en-US" sz="3200" dirty="0"/>
              <a:t>: unipolar</a:t>
            </a:r>
            <a:endParaRPr lang="en-US" sz="2800" dirty="0"/>
          </a:p>
          <a:p>
            <a:pPr marL="914400" lvl="1" indent="-457200">
              <a:buFont typeface="Arial" panose="020B0604020202020204" pitchFamily="34" charset="0"/>
              <a:buChar char="•"/>
            </a:pPr>
            <a:endParaRPr lang="en-US" sz="2800" dirty="0"/>
          </a:p>
        </p:txBody>
      </p:sp>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37</a:t>
            </a:fld>
            <a:endParaRPr lang="en-US"/>
          </a:p>
        </p:txBody>
      </p:sp>
      <p:graphicFrame>
        <p:nvGraphicFramePr>
          <p:cNvPr id="20" name="Table 19">
            <a:extLst>
              <a:ext uri="{FF2B5EF4-FFF2-40B4-BE49-F238E27FC236}">
                <a16:creationId xmlns:a16="http://schemas.microsoft.com/office/drawing/2014/main" id="{5E0DEFDE-614D-DC42-9E8C-506C1C7430A0}"/>
              </a:ext>
            </a:extLst>
          </p:cNvPr>
          <p:cNvGraphicFramePr>
            <a:graphicFrameLocks noGrp="1"/>
          </p:cNvGraphicFramePr>
          <p:nvPr>
            <p:extLst/>
          </p:nvPr>
        </p:nvGraphicFramePr>
        <p:xfrm>
          <a:off x="3200227" y="4401508"/>
          <a:ext cx="5791545"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741715">
                  <a:extLst>
                    <a:ext uri="{9D8B030D-6E8A-4147-A177-3AD203B41FA5}">
                      <a16:colId xmlns:a16="http://schemas.microsoft.com/office/drawing/2014/main" val="603914660"/>
                    </a:ext>
                  </a:extLst>
                </a:gridCol>
                <a:gridCol w="1756228">
                  <a:extLst>
                    <a:ext uri="{9D8B030D-6E8A-4147-A177-3AD203B41FA5}">
                      <a16:colId xmlns:a16="http://schemas.microsoft.com/office/drawing/2014/main" val="1206645675"/>
                    </a:ext>
                  </a:extLst>
                </a:gridCol>
                <a:gridCol w="1567543">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Input count (PC)</a:t>
                      </a:r>
                    </a:p>
                  </a:txBody>
                  <a:tcPr/>
                </a:tc>
                <a:tc>
                  <a:txBody>
                    <a:bodyPr/>
                    <a:lstStyle/>
                    <a:p>
                      <a:r>
                        <a:rPr lang="en-US" dirty="0"/>
                        <a:t>Accumulator (A)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Carry (output)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4</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r>
                        <a:rPr lang="en-US" dirty="0"/>
                        <a:t>2</a:t>
                      </a:r>
                    </a:p>
                  </a:txBody>
                  <a:tcPr>
                    <a:solidFill>
                      <a:srgbClr val="FF7E79"/>
                    </a:solidFill>
                  </a:tcPr>
                </a:tc>
                <a:tc>
                  <a:txBody>
                    <a:bodyPr/>
                    <a:lstStyle/>
                    <a:p>
                      <a:r>
                        <a:rPr lang="en-US" dirty="0"/>
                        <a:t>3</a:t>
                      </a:r>
                    </a:p>
                  </a:txBody>
                  <a:tcPr>
                    <a:solidFill>
                      <a:srgbClr val="FF7E79"/>
                    </a:solidFill>
                  </a:tcPr>
                </a:tc>
                <a:tc>
                  <a:txBody>
                    <a:bodyPr/>
                    <a:lstStyle/>
                    <a:p>
                      <a:r>
                        <a:rPr lang="en-US" dirty="0"/>
                        <a:t>0</a:t>
                      </a:r>
                    </a:p>
                  </a:txBody>
                  <a:tcPr>
                    <a:solidFill>
                      <a:srgbClr val="FF7E79"/>
                    </a:solidFill>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0733628"/>
                  </a:ext>
                </a:extLst>
              </a:tr>
            </a:tbl>
          </a:graphicData>
        </a:graphic>
      </p:graphicFrame>
      <p:pic>
        <p:nvPicPr>
          <p:cNvPr id="16" name="Picture 15">
            <a:extLst>
              <a:ext uri="{FF2B5EF4-FFF2-40B4-BE49-F238E27FC236}">
                <a16:creationId xmlns:a16="http://schemas.microsoft.com/office/drawing/2014/main" id="{BA9BF139-04C5-1247-A1D7-DACD1E7E17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4166" y="1840056"/>
            <a:ext cx="3399233" cy="2157504"/>
          </a:xfrm>
          <a:prstGeom prst="rect">
            <a:avLst/>
          </a:prstGeom>
        </p:spPr>
      </p:pic>
      <p:sp>
        <p:nvSpPr>
          <p:cNvPr id="21" name="Rectangle 20">
            <a:extLst>
              <a:ext uri="{FF2B5EF4-FFF2-40B4-BE49-F238E27FC236}">
                <a16:creationId xmlns:a16="http://schemas.microsoft.com/office/drawing/2014/main" id="{135200C5-1DAE-C940-8FCA-BF280C5AB566}"/>
              </a:ext>
            </a:extLst>
          </p:cNvPr>
          <p:cNvSpPr/>
          <p:nvPr/>
        </p:nvSpPr>
        <p:spPr>
          <a:xfrm>
            <a:off x="5994400" y="2149557"/>
            <a:ext cx="301686" cy="369332"/>
          </a:xfrm>
          <a:prstGeom prst="rect">
            <a:avLst/>
          </a:prstGeom>
        </p:spPr>
        <p:txBody>
          <a:bodyPr wrap="none">
            <a:spAutoFit/>
          </a:bodyPr>
          <a:lstStyle/>
          <a:p>
            <a:r>
              <a:rPr lang="en-US" i="1" dirty="0">
                <a:solidFill>
                  <a:srgbClr val="FF0000"/>
                </a:solidFill>
              </a:rPr>
              <a:t>3</a:t>
            </a:r>
          </a:p>
        </p:txBody>
      </p:sp>
      <p:sp>
        <p:nvSpPr>
          <p:cNvPr id="15" name="Rectangle 14">
            <a:extLst>
              <a:ext uri="{FF2B5EF4-FFF2-40B4-BE49-F238E27FC236}">
                <a16:creationId xmlns:a16="http://schemas.microsoft.com/office/drawing/2014/main" id="{CE6BC268-8C78-0948-94BD-5C9806BC9F7B}"/>
              </a:ext>
            </a:extLst>
          </p:cNvPr>
          <p:cNvSpPr/>
          <p:nvPr/>
        </p:nvSpPr>
        <p:spPr>
          <a:xfrm>
            <a:off x="5306225" y="1567367"/>
            <a:ext cx="301686" cy="369332"/>
          </a:xfrm>
          <a:prstGeom prst="rect">
            <a:avLst/>
          </a:prstGeom>
        </p:spPr>
        <p:txBody>
          <a:bodyPr wrap="none">
            <a:spAutoFit/>
          </a:bodyPr>
          <a:lstStyle/>
          <a:p>
            <a:r>
              <a:rPr lang="en-US" i="1" dirty="0">
                <a:solidFill>
                  <a:srgbClr val="FF0000"/>
                </a:solidFill>
              </a:rPr>
              <a:t>2</a:t>
            </a:r>
          </a:p>
        </p:txBody>
      </p:sp>
      <p:sp>
        <p:nvSpPr>
          <p:cNvPr id="17" name="Rectangle 16">
            <a:extLst>
              <a:ext uri="{FF2B5EF4-FFF2-40B4-BE49-F238E27FC236}">
                <a16:creationId xmlns:a16="http://schemas.microsoft.com/office/drawing/2014/main" id="{90D7F94C-9498-BB45-B063-1B65CDA383FE}"/>
              </a:ext>
            </a:extLst>
          </p:cNvPr>
          <p:cNvSpPr/>
          <p:nvPr/>
        </p:nvSpPr>
        <p:spPr>
          <a:xfrm>
            <a:off x="2398392" y="1932642"/>
            <a:ext cx="1734770" cy="369332"/>
          </a:xfrm>
          <a:prstGeom prst="rect">
            <a:avLst/>
          </a:prstGeom>
        </p:spPr>
        <p:txBody>
          <a:bodyPr wrap="none">
            <a:spAutoFit/>
          </a:bodyPr>
          <a:lstStyle/>
          <a:p>
            <a:r>
              <a:rPr lang="en-US" dirty="0"/>
              <a:t>3/4: 	</a:t>
            </a:r>
            <a:r>
              <a:rPr lang="en-US" i="1" dirty="0"/>
              <a:t>0 </a:t>
            </a:r>
            <a:r>
              <a:rPr lang="en-US" i="1" dirty="0">
                <a:solidFill>
                  <a:srgbClr val="FF0000"/>
                </a:solidFill>
              </a:rPr>
              <a:t>1</a:t>
            </a:r>
            <a:r>
              <a:rPr lang="en-US" i="1" dirty="0"/>
              <a:t> 1 1</a:t>
            </a:r>
          </a:p>
        </p:txBody>
      </p:sp>
      <p:sp>
        <p:nvSpPr>
          <p:cNvPr id="23" name="Rectangle 22">
            <a:extLst>
              <a:ext uri="{FF2B5EF4-FFF2-40B4-BE49-F238E27FC236}">
                <a16:creationId xmlns:a16="http://schemas.microsoft.com/office/drawing/2014/main" id="{6AC5B468-12A3-9C41-842C-D16FD586A42E}"/>
              </a:ext>
            </a:extLst>
          </p:cNvPr>
          <p:cNvSpPr/>
          <p:nvPr/>
        </p:nvSpPr>
        <p:spPr>
          <a:xfrm>
            <a:off x="2407041" y="2351731"/>
            <a:ext cx="1734770" cy="369332"/>
          </a:xfrm>
          <a:prstGeom prst="rect">
            <a:avLst/>
          </a:prstGeom>
        </p:spPr>
        <p:txBody>
          <a:bodyPr wrap="none">
            <a:spAutoFit/>
          </a:bodyPr>
          <a:lstStyle/>
          <a:p>
            <a:r>
              <a:rPr lang="en-US" dirty="0"/>
              <a:t>2/4: 	</a:t>
            </a:r>
            <a:r>
              <a:rPr lang="en-US" i="1" dirty="0"/>
              <a:t>0 </a:t>
            </a:r>
            <a:r>
              <a:rPr lang="en-US" i="1" dirty="0">
                <a:solidFill>
                  <a:srgbClr val="FF0000"/>
                </a:solidFill>
              </a:rPr>
              <a:t>1</a:t>
            </a:r>
            <a:r>
              <a:rPr lang="en-US" i="1" dirty="0"/>
              <a:t> 0 1</a:t>
            </a:r>
          </a:p>
        </p:txBody>
      </p:sp>
      <p:sp>
        <p:nvSpPr>
          <p:cNvPr id="24" name="Rectangle 23">
            <a:extLst>
              <a:ext uri="{FF2B5EF4-FFF2-40B4-BE49-F238E27FC236}">
                <a16:creationId xmlns:a16="http://schemas.microsoft.com/office/drawing/2014/main" id="{32B9F344-A305-4148-8B72-EE23CE367556}"/>
              </a:ext>
            </a:extLst>
          </p:cNvPr>
          <p:cNvSpPr/>
          <p:nvPr/>
        </p:nvSpPr>
        <p:spPr>
          <a:xfrm>
            <a:off x="2407041" y="2768546"/>
            <a:ext cx="1734770" cy="369332"/>
          </a:xfrm>
          <a:prstGeom prst="rect">
            <a:avLst/>
          </a:prstGeom>
        </p:spPr>
        <p:txBody>
          <a:bodyPr wrap="none">
            <a:spAutoFit/>
          </a:bodyPr>
          <a:lstStyle/>
          <a:p>
            <a:r>
              <a:rPr lang="en-US" dirty="0"/>
              <a:t>1/4: 	</a:t>
            </a:r>
            <a:r>
              <a:rPr lang="en-US" i="1" dirty="0"/>
              <a:t>0 </a:t>
            </a:r>
            <a:r>
              <a:rPr lang="en-US" i="1" dirty="0">
                <a:solidFill>
                  <a:srgbClr val="FF0000"/>
                </a:solidFill>
              </a:rPr>
              <a:t>0</a:t>
            </a:r>
            <a:r>
              <a:rPr lang="en-US" i="1" dirty="0"/>
              <a:t> 0 1</a:t>
            </a:r>
          </a:p>
        </p:txBody>
      </p:sp>
      <p:sp>
        <p:nvSpPr>
          <p:cNvPr id="25" name="Rectangle 24">
            <a:extLst>
              <a:ext uri="{FF2B5EF4-FFF2-40B4-BE49-F238E27FC236}">
                <a16:creationId xmlns:a16="http://schemas.microsoft.com/office/drawing/2014/main" id="{50DB887C-2638-4949-84B6-297FD51C3EB3}"/>
              </a:ext>
            </a:extLst>
          </p:cNvPr>
          <p:cNvSpPr/>
          <p:nvPr/>
        </p:nvSpPr>
        <p:spPr>
          <a:xfrm>
            <a:off x="2402840" y="3164700"/>
            <a:ext cx="1734770" cy="369332"/>
          </a:xfrm>
          <a:prstGeom prst="rect">
            <a:avLst/>
          </a:prstGeom>
        </p:spPr>
        <p:txBody>
          <a:bodyPr wrap="none">
            <a:spAutoFit/>
          </a:bodyPr>
          <a:lstStyle/>
          <a:p>
            <a:r>
              <a:rPr lang="en-US" dirty="0"/>
              <a:t>2/4: 	</a:t>
            </a:r>
            <a:r>
              <a:rPr lang="en-US" i="1" dirty="0"/>
              <a:t>1 </a:t>
            </a:r>
            <a:r>
              <a:rPr lang="en-US" i="1" dirty="0">
                <a:solidFill>
                  <a:srgbClr val="FF0000"/>
                </a:solidFill>
              </a:rPr>
              <a:t>0</a:t>
            </a:r>
            <a:r>
              <a:rPr lang="en-US" i="1" dirty="0"/>
              <a:t> 0 1</a:t>
            </a:r>
          </a:p>
        </p:txBody>
      </p:sp>
      <p:sp>
        <p:nvSpPr>
          <p:cNvPr id="31" name="Rectangle 30">
            <a:extLst>
              <a:ext uri="{FF2B5EF4-FFF2-40B4-BE49-F238E27FC236}">
                <a16:creationId xmlns:a16="http://schemas.microsoft.com/office/drawing/2014/main" id="{2CFE1CAF-0E34-8144-9992-3B352ECDB102}"/>
              </a:ext>
            </a:extLst>
          </p:cNvPr>
          <p:cNvSpPr/>
          <p:nvPr/>
        </p:nvSpPr>
        <p:spPr>
          <a:xfrm>
            <a:off x="7734979" y="2571180"/>
            <a:ext cx="811441" cy="369332"/>
          </a:xfrm>
          <a:prstGeom prst="rect">
            <a:avLst/>
          </a:prstGeom>
        </p:spPr>
        <p:txBody>
          <a:bodyPr wrap="none">
            <a:spAutoFit/>
          </a:bodyPr>
          <a:lstStyle/>
          <a:p>
            <a:r>
              <a:rPr lang="en-US" i="1" dirty="0"/>
              <a:t>1 </a:t>
            </a:r>
            <a:r>
              <a:rPr lang="en-US" i="1" dirty="0">
                <a:solidFill>
                  <a:srgbClr val="FF0000"/>
                </a:solidFill>
              </a:rPr>
              <a:t>0</a:t>
            </a:r>
            <a:r>
              <a:rPr lang="en-US" i="1" dirty="0"/>
              <a:t> 0 1</a:t>
            </a:r>
            <a:endParaRPr lang="en-US" dirty="0"/>
          </a:p>
        </p:txBody>
      </p:sp>
      <p:cxnSp>
        <p:nvCxnSpPr>
          <p:cNvPr id="32" name="Straight Connector 31">
            <a:extLst>
              <a:ext uri="{FF2B5EF4-FFF2-40B4-BE49-F238E27FC236}">
                <a16:creationId xmlns:a16="http://schemas.microsoft.com/office/drawing/2014/main" id="{97464BF5-F208-F140-8BDB-4067A4C6D895}"/>
              </a:ext>
            </a:extLst>
          </p:cNvPr>
          <p:cNvCxnSpPr>
            <a:cxnSpLocks/>
            <a:stCxn id="33" idx="6"/>
          </p:cNvCxnSpPr>
          <p:nvPr/>
        </p:nvCxnSpPr>
        <p:spPr>
          <a:xfrm flipV="1">
            <a:off x="5013959" y="5386806"/>
            <a:ext cx="680955" cy="198342"/>
          </a:xfrm>
          <a:prstGeom prst="line">
            <a:avLst/>
          </a:prstGeom>
          <a:ln w="38100">
            <a:solidFill>
              <a:schemeClr val="accent1"/>
            </a:solidFill>
            <a:headEnd type="triangle"/>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30EBBB8A-BB58-034C-B15F-E28FCC71FED6}"/>
              </a:ext>
            </a:extLst>
          </p:cNvPr>
          <p:cNvSpPr/>
          <p:nvPr/>
        </p:nvSpPr>
        <p:spPr>
          <a:xfrm>
            <a:off x="4739639" y="5447988"/>
            <a:ext cx="274320" cy="27432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t>+</a:t>
            </a:r>
          </a:p>
        </p:txBody>
      </p:sp>
      <p:cxnSp>
        <p:nvCxnSpPr>
          <p:cNvPr id="34" name="Straight Connector 33">
            <a:extLst>
              <a:ext uri="{FF2B5EF4-FFF2-40B4-BE49-F238E27FC236}">
                <a16:creationId xmlns:a16="http://schemas.microsoft.com/office/drawing/2014/main" id="{C915F49F-0AB2-904E-BBB5-08492F9E21F8}"/>
              </a:ext>
            </a:extLst>
          </p:cNvPr>
          <p:cNvCxnSpPr>
            <a:cxnSpLocks/>
            <a:stCxn id="33" idx="5"/>
          </p:cNvCxnSpPr>
          <p:nvPr/>
        </p:nvCxnSpPr>
        <p:spPr>
          <a:xfrm>
            <a:off x="4973786" y="5682135"/>
            <a:ext cx="721128" cy="40173"/>
          </a:xfrm>
          <a:prstGeom prst="line">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9008B6B-8788-FE44-AF8B-7B9E260DCEE4}"/>
              </a:ext>
            </a:extLst>
          </p:cNvPr>
          <p:cNvCxnSpPr>
            <a:cxnSpLocks/>
            <a:endCxn id="33" idx="3"/>
          </p:cNvCxnSpPr>
          <p:nvPr/>
        </p:nvCxnSpPr>
        <p:spPr>
          <a:xfrm flipV="1">
            <a:off x="4204166" y="5682135"/>
            <a:ext cx="575646" cy="48636"/>
          </a:xfrm>
          <a:prstGeom prst="line">
            <a:avLst/>
          </a:prstGeom>
          <a:ln w="381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3A44F645-B112-4A4C-9BC5-3955798BF53D}"/>
              </a:ext>
            </a:extLst>
          </p:cNvPr>
          <p:cNvSpPr/>
          <p:nvPr/>
        </p:nvSpPr>
        <p:spPr>
          <a:xfrm>
            <a:off x="203962" y="4396758"/>
            <a:ext cx="2613216" cy="369332"/>
          </a:xfrm>
          <a:prstGeom prst="rect">
            <a:avLst/>
          </a:prstGeom>
        </p:spPr>
        <p:txBody>
          <a:bodyPr wrap="none">
            <a:spAutoFit/>
          </a:bodyPr>
          <a:lstStyle/>
          <a:p>
            <a:r>
              <a:rPr lang="en-US" dirty="0"/>
              <a:t>(3/4+2/4+1/4+2/4)/4=2/4</a:t>
            </a:r>
          </a:p>
        </p:txBody>
      </p:sp>
    </p:spTree>
    <p:extLst>
      <p:ext uri="{BB962C8B-B14F-4D97-AF65-F5344CB8AC3E}">
        <p14:creationId xmlns:p14="http://schemas.microsoft.com/office/powerpoint/2010/main" val="3113139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uSADD</a:t>
            </a:r>
            <a:r>
              <a:rPr lang="en-US" sz="3200" dirty="0"/>
              <a:t>: unipolar</a:t>
            </a:r>
            <a:endParaRPr lang="en-US" sz="2800" dirty="0"/>
          </a:p>
          <a:p>
            <a:pPr marL="914400" lvl="1" indent="-457200">
              <a:buFont typeface="Arial" panose="020B0604020202020204" pitchFamily="34" charset="0"/>
              <a:buChar char="•"/>
            </a:pPr>
            <a:endParaRPr lang="en-US" sz="2800" dirty="0"/>
          </a:p>
        </p:txBody>
      </p:sp>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38</a:t>
            </a:fld>
            <a:endParaRPr lang="en-US"/>
          </a:p>
        </p:txBody>
      </p:sp>
      <p:graphicFrame>
        <p:nvGraphicFramePr>
          <p:cNvPr id="20" name="Table 19">
            <a:extLst>
              <a:ext uri="{FF2B5EF4-FFF2-40B4-BE49-F238E27FC236}">
                <a16:creationId xmlns:a16="http://schemas.microsoft.com/office/drawing/2014/main" id="{5E0DEFDE-614D-DC42-9E8C-506C1C7430A0}"/>
              </a:ext>
            </a:extLst>
          </p:cNvPr>
          <p:cNvGraphicFramePr>
            <a:graphicFrameLocks noGrp="1"/>
          </p:cNvGraphicFramePr>
          <p:nvPr>
            <p:extLst/>
          </p:nvPr>
        </p:nvGraphicFramePr>
        <p:xfrm>
          <a:off x="3200227" y="4401508"/>
          <a:ext cx="5791545"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741715">
                  <a:extLst>
                    <a:ext uri="{9D8B030D-6E8A-4147-A177-3AD203B41FA5}">
                      <a16:colId xmlns:a16="http://schemas.microsoft.com/office/drawing/2014/main" val="603914660"/>
                    </a:ext>
                  </a:extLst>
                </a:gridCol>
                <a:gridCol w="1756228">
                  <a:extLst>
                    <a:ext uri="{9D8B030D-6E8A-4147-A177-3AD203B41FA5}">
                      <a16:colId xmlns:a16="http://schemas.microsoft.com/office/drawing/2014/main" val="1206645675"/>
                    </a:ext>
                  </a:extLst>
                </a:gridCol>
                <a:gridCol w="1567543">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Input count (PC)</a:t>
                      </a:r>
                    </a:p>
                  </a:txBody>
                  <a:tcPr/>
                </a:tc>
                <a:tc>
                  <a:txBody>
                    <a:bodyPr/>
                    <a:lstStyle/>
                    <a:p>
                      <a:r>
                        <a:rPr lang="en-US" dirty="0"/>
                        <a:t>Accumulator (A)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Carry (output)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4</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r>
                        <a:rPr lang="en-US" dirty="0"/>
                        <a:t>2</a:t>
                      </a:r>
                    </a:p>
                  </a:txBody>
                  <a:tcPr/>
                </a:tc>
                <a:tc>
                  <a:txBody>
                    <a:bodyPr/>
                    <a:lstStyle/>
                    <a:p>
                      <a:r>
                        <a:rPr lang="en-US" dirty="0"/>
                        <a:t>3</a:t>
                      </a:r>
                    </a:p>
                  </a:txBody>
                  <a:tcPr/>
                </a:tc>
                <a:tc>
                  <a:txBody>
                    <a:bodyPr/>
                    <a:lstStyle/>
                    <a:p>
                      <a:r>
                        <a:rPr lang="en-US" dirty="0"/>
                        <a:t>0</a:t>
                      </a:r>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r>
                        <a:rPr lang="en-US" dirty="0"/>
                        <a:t>1</a:t>
                      </a:r>
                    </a:p>
                  </a:txBody>
                  <a:tcPr>
                    <a:solidFill>
                      <a:srgbClr val="FF7E79"/>
                    </a:solidFill>
                  </a:tcPr>
                </a:tc>
                <a:tc>
                  <a:txBody>
                    <a:bodyPr/>
                    <a:lstStyle/>
                    <a:p>
                      <a:r>
                        <a:rPr lang="en-US" dirty="0"/>
                        <a:t>0</a:t>
                      </a:r>
                    </a:p>
                  </a:txBody>
                  <a:tcPr>
                    <a:solidFill>
                      <a:srgbClr val="FF7E79"/>
                    </a:solidFill>
                  </a:tcPr>
                </a:tc>
                <a:tc>
                  <a:txBody>
                    <a:bodyPr/>
                    <a:lstStyle/>
                    <a:p>
                      <a:r>
                        <a:rPr lang="en-US" dirty="0"/>
                        <a:t>1</a:t>
                      </a:r>
                    </a:p>
                  </a:txBody>
                  <a:tcPr>
                    <a:solidFill>
                      <a:srgbClr val="FF7E79"/>
                    </a:solidFill>
                  </a:tcPr>
                </a:tc>
                <a:extLst>
                  <a:ext uri="{0D108BD9-81ED-4DB2-BD59-A6C34878D82A}">
                    <a16:rowId xmlns:a16="http://schemas.microsoft.com/office/drawing/2014/main" val="190733628"/>
                  </a:ext>
                </a:extLst>
              </a:tr>
            </a:tbl>
          </a:graphicData>
        </a:graphic>
      </p:graphicFrame>
      <p:pic>
        <p:nvPicPr>
          <p:cNvPr id="16" name="Picture 15">
            <a:extLst>
              <a:ext uri="{FF2B5EF4-FFF2-40B4-BE49-F238E27FC236}">
                <a16:creationId xmlns:a16="http://schemas.microsoft.com/office/drawing/2014/main" id="{BA9BF139-04C5-1247-A1D7-DACD1E7E17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4166" y="1840056"/>
            <a:ext cx="3399233" cy="2157504"/>
          </a:xfrm>
          <a:prstGeom prst="rect">
            <a:avLst/>
          </a:prstGeom>
        </p:spPr>
      </p:pic>
      <p:sp>
        <p:nvSpPr>
          <p:cNvPr id="21" name="Rectangle 20">
            <a:extLst>
              <a:ext uri="{FF2B5EF4-FFF2-40B4-BE49-F238E27FC236}">
                <a16:creationId xmlns:a16="http://schemas.microsoft.com/office/drawing/2014/main" id="{135200C5-1DAE-C940-8FCA-BF280C5AB566}"/>
              </a:ext>
            </a:extLst>
          </p:cNvPr>
          <p:cNvSpPr/>
          <p:nvPr/>
        </p:nvSpPr>
        <p:spPr>
          <a:xfrm>
            <a:off x="5994400" y="2149557"/>
            <a:ext cx="301686" cy="369332"/>
          </a:xfrm>
          <a:prstGeom prst="rect">
            <a:avLst/>
          </a:prstGeom>
        </p:spPr>
        <p:txBody>
          <a:bodyPr wrap="none">
            <a:spAutoFit/>
          </a:bodyPr>
          <a:lstStyle/>
          <a:p>
            <a:r>
              <a:rPr lang="en-US" i="1" dirty="0">
                <a:solidFill>
                  <a:srgbClr val="FF0000"/>
                </a:solidFill>
              </a:rPr>
              <a:t>0</a:t>
            </a:r>
          </a:p>
        </p:txBody>
      </p:sp>
      <p:sp>
        <p:nvSpPr>
          <p:cNvPr id="15" name="Rectangle 14">
            <a:extLst>
              <a:ext uri="{FF2B5EF4-FFF2-40B4-BE49-F238E27FC236}">
                <a16:creationId xmlns:a16="http://schemas.microsoft.com/office/drawing/2014/main" id="{CE6BC268-8C78-0948-94BD-5C9806BC9F7B}"/>
              </a:ext>
            </a:extLst>
          </p:cNvPr>
          <p:cNvSpPr/>
          <p:nvPr/>
        </p:nvSpPr>
        <p:spPr>
          <a:xfrm>
            <a:off x="5306225" y="1567367"/>
            <a:ext cx="301686" cy="369332"/>
          </a:xfrm>
          <a:prstGeom prst="rect">
            <a:avLst/>
          </a:prstGeom>
        </p:spPr>
        <p:txBody>
          <a:bodyPr wrap="none">
            <a:spAutoFit/>
          </a:bodyPr>
          <a:lstStyle/>
          <a:p>
            <a:r>
              <a:rPr lang="en-US" i="1" dirty="0">
                <a:solidFill>
                  <a:srgbClr val="FF0000"/>
                </a:solidFill>
              </a:rPr>
              <a:t>1</a:t>
            </a:r>
          </a:p>
        </p:txBody>
      </p:sp>
      <p:sp>
        <p:nvSpPr>
          <p:cNvPr id="17" name="Rectangle 16">
            <a:extLst>
              <a:ext uri="{FF2B5EF4-FFF2-40B4-BE49-F238E27FC236}">
                <a16:creationId xmlns:a16="http://schemas.microsoft.com/office/drawing/2014/main" id="{73C2AA7B-2505-C142-A1CF-48B7A770BF08}"/>
              </a:ext>
            </a:extLst>
          </p:cNvPr>
          <p:cNvSpPr/>
          <p:nvPr/>
        </p:nvSpPr>
        <p:spPr>
          <a:xfrm>
            <a:off x="2398392" y="1932642"/>
            <a:ext cx="1734770" cy="369332"/>
          </a:xfrm>
          <a:prstGeom prst="rect">
            <a:avLst/>
          </a:prstGeom>
        </p:spPr>
        <p:txBody>
          <a:bodyPr wrap="none">
            <a:spAutoFit/>
          </a:bodyPr>
          <a:lstStyle/>
          <a:p>
            <a:r>
              <a:rPr lang="en-US" dirty="0"/>
              <a:t>3/4: 	</a:t>
            </a:r>
            <a:r>
              <a:rPr lang="en-US" i="1" dirty="0">
                <a:solidFill>
                  <a:srgbClr val="FF0000"/>
                </a:solidFill>
              </a:rPr>
              <a:t>0</a:t>
            </a:r>
            <a:r>
              <a:rPr lang="en-US" i="1" dirty="0"/>
              <a:t> 1 1 1</a:t>
            </a:r>
          </a:p>
        </p:txBody>
      </p:sp>
      <p:sp>
        <p:nvSpPr>
          <p:cNvPr id="22" name="Rectangle 21">
            <a:extLst>
              <a:ext uri="{FF2B5EF4-FFF2-40B4-BE49-F238E27FC236}">
                <a16:creationId xmlns:a16="http://schemas.microsoft.com/office/drawing/2014/main" id="{DEDE7EF0-093F-A14D-8D41-F17BB0D05EEC}"/>
              </a:ext>
            </a:extLst>
          </p:cNvPr>
          <p:cNvSpPr/>
          <p:nvPr/>
        </p:nvSpPr>
        <p:spPr>
          <a:xfrm>
            <a:off x="2407041" y="2351731"/>
            <a:ext cx="1734770" cy="369332"/>
          </a:xfrm>
          <a:prstGeom prst="rect">
            <a:avLst/>
          </a:prstGeom>
        </p:spPr>
        <p:txBody>
          <a:bodyPr wrap="none">
            <a:spAutoFit/>
          </a:bodyPr>
          <a:lstStyle/>
          <a:p>
            <a:r>
              <a:rPr lang="en-US" dirty="0"/>
              <a:t>2/4: 	</a:t>
            </a:r>
            <a:r>
              <a:rPr lang="en-US" i="1" dirty="0">
                <a:solidFill>
                  <a:srgbClr val="FF0000"/>
                </a:solidFill>
              </a:rPr>
              <a:t>0</a:t>
            </a:r>
            <a:r>
              <a:rPr lang="en-US" i="1" dirty="0"/>
              <a:t> 1 0 1</a:t>
            </a:r>
          </a:p>
        </p:txBody>
      </p:sp>
      <p:sp>
        <p:nvSpPr>
          <p:cNvPr id="24" name="Rectangle 23">
            <a:extLst>
              <a:ext uri="{FF2B5EF4-FFF2-40B4-BE49-F238E27FC236}">
                <a16:creationId xmlns:a16="http://schemas.microsoft.com/office/drawing/2014/main" id="{6D87BDE3-6AED-504D-AA43-D61AAEC5887F}"/>
              </a:ext>
            </a:extLst>
          </p:cNvPr>
          <p:cNvSpPr/>
          <p:nvPr/>
        </p:nvSpPr>
        <p:spPr>
          <a:xfrm>
            <a:off x="2407041" y="2768546"/>
            <a:ext cx="1734770" cy="369332"/>
          </a:xfrm>
          <a:prstGeom prst="rect">
            <a:avLst/>
          </a:prstGeom>
        </p:spPr>
        <p:txBody>
          <a:bodyPr wrap="none">
            <a:spAutoFit/>
          </a:bodyPr>
          <a:lstStyle/>
          <a:p>
            <a:r>
              <a:rPr lang="en-US" dirty="0"/>
              <a:t>1/4: 	</a:t>
            </a:r>
            <a:r>
              <a:rPr lang="en-US" i="1" dirty="0">
                <a:solidFill>
                  <a:srgbClr val="FF0000"/>
                </a:solidFill>
              </a:rPr>
              <a:t>0</a:t>
            </a:r>
            <a:r>
              <a:rPr lang="en-US" i="1" dirty="0"/>
              <a:t> 0 0 1</a:t>
            </a:r>
          </a:p>
        </p:txBody>
      </p:sp>
      <p:sp>
        <p:nvSpPr>
          <p:cNvPr id="25" name="Rectangle 24">
            <a:extLst>
              <a:ext uri="{FF2B5EF4-FFF2-40B4-BE49-F238E27FC236}">
                <a16:creationId xmlns:a16="http://schemas.microsoft.com/office/drawing/2014/main" id="{19141544-A239-4546-94F2-478523B81A7A}"/>
              </a:ext>
            </a:extLst>
          </p:cNvPr>
          <p:cNvSpPr/>
          <p:nvPr/>
        </p:nvSpPr>
        <p:spPr>
          <a:xfrm>
            <a:off x="2402840" y="3164700"/>
            <a:ext cx="1734770" cy="369332"/>
          </a:xfrm>
          <a:prstGeom prst="rect">
            <a:avLst/>
          </a:prstGeom>
        </p:spPr>
        <p:txBody>
          <a:bodyPr wrap="none">
            <a:spAutoFit/>
          </a:bodyPr>
          <a:lstStyle/>
          <a:p>
            <a:r>
              <a:rPr lang="en-US" dirty="0"/>
              <a:t>2/4: 	</a:t>
            </a:r>
            <a:r>
              <a:rPr lang="en-US" i="1" dirty="0">
                <a:solidFill>
                  <a:srgbClr val="FF0000"/>
                </a:solidFill>
              </a:rPr>
              <a:t>1</a:t>
            </a:r>
            <a:r>
              <a:rPr lang="en-US" i="1" dirty="0"/>
              <a:t> 0 0 1</a:t>
            </a:r>
          </a:p>
        </p:txBody>
      </p:sp>
      <p:sp>
        <p:nvSpPr>
          <p:cNvPr id="31" name="Rectangle 30">
            <a:extLst>
              <a:ext uri="{FF2B5EF4-FFF2-40B4-BE49-F238E27FC236}">
                <a16:creationId xmlns:a16="http://schemas.microsoft.com/office/drawing/2014/main" id="{664F5C0C-5091-4447-844C-32663CB9BD54}"/>
              </a:ext>
            </a:extLst>
          </p:cNvPr>
          <p:cNvSpPr/>
          <p:nvPr/>
        </p:nvSpPr>
        <p:spPr>
          <a:xfrm>
            <a:off x="7734979" y="2571180"/>
            <a:ext cx="811441" cy="369332"/>
          </a:xfrm>
          <a:prstGeom prst="rect">
            <a:avLst/>
          </a:prstGeom>
        </p:spPr>
        <p:txBody>
          <a:bodyPr wrap="none">
            <a:spAutoFit/>
          </a:bodyPr>
          <a:lstStyle/>
          <a:p>
            <a:r>
              <a:rPr lang="en-US" i="1" dirty="0">
                <a:solidFill>
                  <a:srgbClr val="FF0000"/>
                </a:solidFill>
              </a:rPr>
              <a:t>1</a:t>
            </a:r>
            <a:r>
              <a:rPr lang="en-US" i="1" dirty="0"/>
              <a:t> 0 0 1</a:t>
            </a:r>
            <a:endParaRPr lang="en-US" dirty="0"/>
          </a:p>
        </p:txBody>
      </p:sp>
      <p:cxnSp>
        <p:nvCxnSpPr>
          <p:cNvPr id="32" name="Straight Connector 31">
            <a:extLst>
              <a:ext uri="{FF2B5EF4-FFF2-40B4-BE49-F238E27FC236}">
                <a16:creationId xmlns:a16="http://schemas.microsoft.com/office/drawing/2014/main" id="{DF349256-AC9C-8444-AD39-206BAD89453C}"/>
              </a:ext>
            </a:extLst>
          </p:cNvPr>
          <p:cNvCxnSpPr>
            <a:cxnSpLocks/>
            <a:stCxn id="33" idx="6"/>
          </p:cNvCxnSpPr>
          <p:nvPr/>
        </p:nvCxnSpPr>
        <p:spPr>
          <a:xfrm flipV="1">
            <a:off x="5013959" y="5729706"/>
            <a:ext cx="680955" cy="198342"/>
          </a:xfrm>
          <a:prstGeom prst="line">
            <a:avLst/>
          </a:prstGeom>
          <a:ln w="38100">
            <a:solidFill>
              <a:schemeClr val="accent1"/>
            </a:solidFill>
            <a:headEnd type="triangle"/>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92739D56-5223-3241-9790-38488598B41F}"/>
              </a:ext>
            </a:extLst>
          </p:cNvPr>
          <p:cNvSpPr/>
          <p:nvPr/>
        </p:nvSpPr>
        <p:spPr>
          <a:xfrm>
            <a:off x="4739639" y="5790888"/>
            <a:ext cx="274320" cy="27432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t>+</a:t>
            </a:r>
          </a:p>
        </p:txBody>
      </p:sp>
      <p:cxnSp>
        <p:nvCxnSpPr>
          <p:cNvPr id="34" name="Straight Connector 33">
            <a:extLst>
              <a:ext uri="{FF2B5EF4-FFF2-40B4-BE49-F238E27FC236}">
                <a16:creationId xmlns:a16="http://schemas.microsoft.com/office/drawing/2014/main" id="{E411920D-4296-8B41-9038-0C74D130D3D2}"/>
              </a:ext>
            </a:extLst>
          </p:cNvPr>
          <p:cNvCxnSpPr>
            <a:cxnSpLocks/>
            <a:stCxn id="33" idx="5"/>
          </p:cNvCxnSpPr>
          <p:nvPr/>
        </p:nvCxnSpPr>
        <p:spPr>
          <a:xfrm>
            <a:off x="4973786" y="6025035"/>
            <a:ext cx="721128" cy="40173"/>
          </a:xfrm>
          <a:prstGeom prst="line">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535CCD2-BCD8-BA40-9EC6-FD251CDCBF39}"/>
              </a:ext>
            </a:extLst>
          </p:cNvPr>
          <p:cNvCxnSpPr>
            <a:cxnSpLocks/>
            <a:endCxn id="33" idx="3"/>
          </p:cNvCxnSpPr>
          <p:nvPr/>
        </p:nvCxnSpPr>
        <p:spPr>
          <a:xfrm flipV="1">
            <a:off x="4204166" y="6025035"/>
            <a:ext cx="575646" cy="48636"/>
          </a:xfrm>
          <a:prstGeom prst="line">
            <a:avLst/>
          </a:prstGeom>
          <a:ln w="381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0CC9BDF1-1505-F84E-826E-457157F68C07}"/>
              </a:ext>
            </a:extLst>
          </p:cNvPr>
          <p:cNvSpPr/>
          <p:nvPr/>
        </p:nvSpPr>
        <p:spPr>
          <a:xfrm>
            <a:off x="203962" y="4396758"/>
            <a:ext cx="2613216" cy="369332"/>
          </a:xfrm>
          <a:prstGeom prst="rect">
            <a:avLst/>
          </a:prstGeom>
        </p:spPr>
        <p:txBody>
          <a:bodyPr wrap="none">
            <a:spAutoFit/>
          </a:bodyPr>
          <a:lstStyle/>
          <a:p>
            <a:r>
              <a:rPr lang="en-US" dirty="0"/>
              <a:t>(3/4+2/4+1/4+2/4)/4=2/4</a:t>
            </a:r>
          </a:p>
        </p:txBody>
      </p:sp>
    </p:spTree>
    <p:extLst>
      <p:ext uri="{BB962C8B-B14F-4D97-AF65-F5344CB8AC3E}">
        <p14:creationId xmlns:p14="http://schemas.microsoft.com/office/powerpoint/2010/main" val="15665329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uSADD</a:t>
            </a:r>
            <a:r>
              <a:rPr lang="en-US" sz="3200" dirty="0"/>
              <a:t>: unipolar</a:t>
            </a:r>
            <a:endParaRPr lang="en-US" sz="2800" dirty="0"/>
          </a:p>
          <a:p>
            <a:pPr marL="914400" lvl="1" indent="-457200">
              <a:buFont typeface="Arial" panose="020B0604020202020204" pitchFamily="34" charset="0"/>
              <a:buChar char="•"/>
            </a:pPr>
            <a:endParaRPr lang="en-US" sz="2800" dirty="0"/>
          </a:p>
        </p:txBody>
      </p:sp>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39</a:t>
            </a:fld>
            <a:endParaRPr lang="en-US"/>
          </a:p>
        </p:txBody>
      </p:sp>
      <p:graphicFrame>
        <p:nvGraphicFramePr>
          <p:cNvPr id="20" name="Table 19">
            <a:extLst>
              <a:ext uri="{FF2B5EF4-FFF2-40B4-BE49-F238E27FC236}">
                <a16:creationId xmlns:a16="http://schemas.microsoft.com/office/drawing/2014/main" id="{5E0DEFDE-614D-DC42-9E8C-506C1C7430A0}"/>
              </a:ext>
            </a:extLst>
          </p:cNvPr>
          <p:cNvGraphicFramePr>
            <a:graphicFrameLocks noGrp="1"/>
          </p:cNvGraphicFramePr>
          <p:nvPr>
            <p:extLst/>
          </p:nvPr>
        </p:nvGraphicFramePr>
        <p:xfrm>
          <a:off x="3200227" y="4401508"/>
          <a:ext cx="5791545"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741715">
                  <a:extLst>
                    <a:ext uri="{9D8B030D-6E8A-4147-A177-3AD203B41FA5}">
                      <a16:colId xmlns:a16="http://schemas.microsoft.com/office/drawing/2014/main" val="603914660"/>
                    </a:ext>
                  </a:extLst>
                </a:gridCol>
                <a:gridCol w="1756228">
                  <a:extLst>
                    <a:ext uri="{9D8B030D-6E8A-4147-A177-3AD203B41FA5}">
                      <a16:colId xmlns:a16="http://schemas.microsoft.com/office/drawing/2014/main" val="1206645675"/>
                    </a:ext>
                  </a:extLst>
                </a:gridCol>
                <a:gridCol w="1567543">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Input count (PC)</a:t>
                      </a:r>
                    </a:p>
                  </a:txBody>
                  <a:tcPr/>
                </a:tc>
                <a:tc>
                  <a:txBody>
                    <a:bodyPr/>
                    <a:lstStyle/>
                    <a:p>
                      <a:r>
                        <a:rPr lang="en-US" dirty="0"/>
                        <a:t>Accumulator (A)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Carry (output)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4</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r>
                        <a:rPr lang="en-US" dirty="0"/>
                        <a:t>2</a:t>
                      </a:r>
                    </a:p>
                  </a:txBody>
                  <a:tcPr/>
                </a:tc>
                <a:tc>
                  <a:txBody>
                    <a:bodyPr/>
                    <a:lstStyle/>
                    <a:p>
                      <a:r>
                        <a:rPr lang="en-US" dirty="0"/>
                        <a:t>3</a:t>
                      </a:r>
                    </a:p>
                  </a:txBody>
                  <a:tcPr/>
                </a:tc>
                <a:tc>
                  <a:txBody>
                    <a:bodyPr/>
                    <a:lstStyle/>
                    <a:p>
                      <a:r>
                        <a:rPr lang="en-US" dirty="0"/>
                        <a:t>0</a:t>
                      </a:r>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190733628"/>
                  </a:ext>
                </a:extLst>
              </a:tr>
            </a:tbl>
          </a:graphicData>
        </a:graphic>
      </p:graphicFrame>
      <p:pic>
        <p:nvPicPr>
          <p:cNvPr id="16" name="Picture 15">
            <a:extLst>
              <a:ext uri="{FF2B5EF4-FFF2-40B4-BE49-F238E27FC236}">
                <a16:creationId xmlns:a16="http://schemas.microsoft.com/office/drawing/2014/main" id="{BA9BF139-04C5-1247-A1D7-DACD1E7E17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4166" y="1840056"/>
            <a:ext cx="3399233" cy="2157504"/>
          </a:xfrm>
          <a:prstGeom prst="rect">
            <a:avLst/>
          </a:prstGeom>
        </p:spPr>
      </p:pic>
      <p:sp>
        <p:nvSpPr>
          <p:cNvPr id="23" name="Rectangle 22">
            <a:extLst>
              <a:ext uri="{FF2B5EF4-FFF2-40B4-BE49-F238E27FC236}">
                <a16:creationId xmlns:a16="http://schemas.microsoft.com/office/drawing/2014/main" id="{274B36A2-67DF-FE4C-B2A8-3B6A1A328387}"/>
              </a:ext>
            </a:extLst>
          </p:cNvPr>
          <p:cNvSpPr/>
          <p:nvPr/>
        </p:nvSpPr>
        <p:spPr>
          <a:xfrm>
            <a:off x="7443101" y="6251252"/>
            <a:ext cx="508473" cy="369332"/>
          </a:xfrm>
          <a:prstGeom prst="rect">
            <a:avLst/>
          </a:prstGeom>
        </p:spPr>
        <p:txBody>
          <a:bodyPr wrap="none">
            <a:spAutoFit/>
          </a:bodyPr>
          <a:lstStyle/>
          <a:p>
            <a:r>
              <a:rPr lang="en-US" i="1" dirty="0">
                <a:solidFill>
                  <a:srgbClr val="FF0000"/>
                </a:solidFill>
              </a:rPr>
              <a:t>2/4</a:t>
            </a:r>
          </a:p>
        </p:txBody>
      </p:sp>
      <p:sp>
        <p:nvSpPr>
          <p:cNvPr id="9" name="Rectangle 8">
            <a:extLst>
              <a:ext uri="{FF2B5EF4-FFF2-40B4-BE49-F238E27FC236}">
                <a16:creationId xmlns:a16="http://schemas.microsoft.com/office/drawing/2014/main" id="{408F27CC-6D9C-C149-A25E-D685C7FB7CDB}"/>
              </a:ext>
            </a:extLst>
          </p:cNvPr>
          <p:cNvSpPr/>
          <p:nvPr/>
        </p:nvSpPr>
        <p:spPr>
          <a:xfrm>
            <a:off x="2398392" y="1932642"/>
            <a:ext cx="1734770" cy="369332"/>
          </a:xfrm>
          <a:prstGeom prst="rect">
            <a:avLst/>
          </a:prstGeom>
        </p:spPr>
        <p:txBody>
          <a:bodyPr wrap="none">
            <a:spAutoFit/>
          </a:bodyPr>
          <a:lstStyle/>
          <a:p>
            <a:r>
              <a:rPr lang="en-US" dirty="0"/>
              <a:t>3/4: 	</a:t>
            </a:r>
            <a:r>
              <a:rPr lang="en-US" i="1" dirty="0"/>
              <a:t>0 1 1 1</a:t>
            </a:r>
          </a:p>
        </p:txBody>
      </p:sp>
      <p:sp>
        <p:nvSpPr>
          <p:cNvPr id="10" name="Rectangle 9">
            <a:extLst>
              <a:ext uri="{FF2B5EF4-FFF2-40B4-BE49-F238E27FC236}">
                <a16:creationId xmlns:a16="http://schemas.microsoft.com/office/drawing/2014/main" id="{114C5758-D5B3-734F-B00A-F699F3C20C49}"/>
              </a:ext>
            </a:extLst>
          </p:cNvPr>
          <p:cNvSpPr/>
          <p:nvPr/>
        </p:nvSpPr>
        <p:spPr>
          <a:xfrm>
            <a:off x="2407041" y="2351731"/>
            <a:ext cx="1734770" cy="369332"/>
          </a:xfrm>
          <a:prstGeom prst="rect">
            <a:avLst/>
          </a:prstGeom>
        </p:spPr>
        <p:txBody>
          <a:bodyPr wrap="none">
            <a:spAutoFit/>
          </a:bodyPr>
          <a:lstStyle/>
          <a:p>
            <a:r>
              <a:rPr lang="en-US" dirty="0"/>
              <a:t>2/4: 	</a:t>
            </a:r>
            <a:r>
              <a:rPr lang="en-US" i="1" dirty="0"/>
              <a:t>0 1 0 1</a:t>
            </a:r>
          </a:p>
        </p:txBody>
      </p:sp>
      <p:sp>
        <p:nvSpPr>
          <p:cNvPr id="11" name="Rectangle 10">
            <a:extLst>
              <a:ext uri="{FF2B5EF4-FFF2-40B4-BE49-F238E27FC236}">
                <a16:creationId xmlns:a16="http://schemas.microsoft.com/office/drawing/2014/main" id="{7299AF73-0EE4-C140-AF11-A5A98867B3B5}"/>
              </a:ext>
            </a:extLst>
          </p:cNvPr>
          <p:cNvSpPr/>
          <p:nvPr/>
        </p:nvSpPr>
        <p:spPr>
          <a:xfrm>
            <a:off x="2407041" y="2768546"/>
            <a:ext cx="1734770" cy="369332"/>
          </a:xfrm>
          <a:prstGeom prst="rect">
            <a:avLst/>
          </a:prstGeom>
        </p:spPr>
        <p:txBody>
          <a:bodyPr wrap="none">
            <a:spAutoFit/>
          </a:bodyPr>
          <a:lstStyle/>
          <a:p>
            <a:r>
              <a:rPr lang="en-US" dirty="0"/>
              <a:t>1/4: 	</a:t>
            </a:r>
            <a:r>
              <a:rPr lang="en-US" i="1" dirty="0"/>
              <a:t>0 0 0 1</a:t>
            </a:r>
          </a:p>
        </p:txBody>
      </p:sp>
      <p:sp>
        <p:nvSpPr>
          <p:cNvPr id="12" name="Rectangle 11">
            <a:extLst>
              <a:ext uri="{FF2B5EF4-FFF2-40B4-BE49-F238E27FC236}">
                <a16:creationId xmlns:a16="http://schemas.microsoft.com/office/drawing/2014/main" id="{B6FA7B98-9ACA-824B-B106-131E7A1AFFC9}"/>
              </a:ext>
            </a:extLst>
          </p:cNvPr>
          <p:cNvSpPr/>
          <p:nvPr/>
        </p:nvSpPr>
        <p:spPr>
          <a:xfrm>
            <a:off x="2402840" y="3164700"/>
            <a:ext cx="1734770" cy="369332"/>
          </a:xfrm>
          <a:prstGeom prst="rect">
            <a:avLst/>
          </a:prstGeom>
        </p:spPr>
        <p:txBody>
          <a:bodyPr wrap="none">
            <a:spAutoFit/>
          </a:bodyPr>
          <a:lstStyle/>
          <a:p>
            <a:r>
              <a:rPr lang="en-US" dirty="0"/>
              <a:t>2/4: 	</a:t>
            </a:r>
            <a:r>
              <a:rPr lang="en-US" i="1" dirty="0"/>
              <a:t>1 0 0 1</a:t>
            </a:r>
          </a:p>
        </p:txBody>
      </p:sp>
      <p:sp>
        <p:nvSpPr>
          <p:cNvPr id="22" name="Rectangle 21">
            <a:extLst>
              <a:ext uri="{FF2B5EF4-FFF2-40B4-BE49-F238E27FC236}">
                <a16:creationId xmlns:a16="http://schemas.microsoft.com/office/drawing/2014/main" id="{27F4E90B-7240-BC46-A60A-7E1C029459F5}"/>
              </a:ext>
            </a:extLst>
          </p:cNvPr>
          <p:cNvSpPr/>
          <p:nvPr/>
        </p:nvSpPr>
        <p:spPr>
          <a:xfrm>
            <a:off x="7734979" y="2571180"/>
            <a:ext cx="811441" cy="369332"/>
          </a:xfrm>
          <a:prstGeom prst="rect">
            <a:avLst/>
          </a:prstGeom>
        </p:spPr>
        <p:txBody>
          <a:bodyPr wrap="none">
            <a:spAutoFit/>
          </a:bodyPr>
          <a:lstStyle/>
          <a:p>
            <a:r>
              <a:rPr lang="en-US" i="1" dirty="0"/>
              <a:t>1 0 0 1</a:t>
            </a:r>
            <a:endParaRPr lang="en-US" dirty="0"/>
          </a:p>
        </p:txBody>
      </p:sp>
      <p:sp>
        <p:nvSpPr>
          <p:cNvPr id="25" name="Rectangle 24">
            <a:extLst>
              <a:ext uri="{FF2B5EF4-FFF2-40B4-BE49-F238E27FC236}">
                <a16:creationId xmlns:a16="http://schemas.microsoft.com/office/drawing/2014/main" id="{A6988739-20F7-F147-94C4-148120567530}"/>
              </a:ext>
            </a:extLst>
          </p:cNvPr>
          <p:cNvSpPr/>
          <p:nvPr/>
        </p:nvSpPr>
        <p:spPr>
          <a:xfrm>
            <a:off x="203962" y="4396758"/>
            <a:ext cx="2613216" cy="369332"/>
          </a:xfrm>
          <a:prstGeom prst="rect">
            <a:avLst/>
          </a:prstGeom>
        </p:spPr>
        <p:txBody>
          <a:bodyPr wrap="none">
            <a:spAutoFit/>
          </a:bodyPr>
          <a:lstStyle/>
          <a:p>
            <a:r>
              <a:rPr lang="en-US" dirty="0"/>
              <a:t>(3/4+2/4+1/4+2/4)/4=</a:t>
            </a:r>
            <a:r>
              <a:rPr lang="en-US" dirty="0">
                <a:solidFill>
                  <a:srgbClr val="FF0000"/>
                </a:solidFill>
              </a:rPr>
              <a:t>2/4</a:t>
            </a:r>
          </a:p>
        </p:txBody>
      </p:sp>
    </p:spTree>
    <p:extLst>
      <p:ext uri="{BB962C8B-B14F-4D97-AF65-F5344CB8AC3E}">
        <p14:creationId xmlns:p14="http://schemas.microsoft.com/office/powerpoint/2010/main" val="25335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GEneral</a:t>
            </a:r>
            <a:r>
              <a:rPr lang="en-US" sz="4400" b="1" dirty="0"/>
              <a:t> Matrix Multiply (GEMM)</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4</a:t>
            </a:fld>
            <a:endParaRPr lang="en-US"/>
          </a:p>
        </p:txBody>
      </p:sp>
      <p:sp>
        <p:nvSpPr>
          <p:cNvPr id="76" name="TextBox 75">
            <a:extLst>
              <a:ext uri="{FF2B5EF4-FFF2-40B4-BE49-F238E27FC236}">
                <a16:creationId xmlns:a16="http://schemas.microsoft.com/office/drawing/2014/main" id="{B1A533D3-3963-F04C-98E5-55B8E6585CD9}"/>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a:t>Ubiquitous in applications</a:t>
            </a:r>
          </a:p>
          <a:p>
            <a:pPr marL="914400" lvl="1" indent="-457200">
              <a:buFont typeface="Arial" panose="020B0604020202020204" pitchFamily="34" charset="0"/>
              <a:buChar char="•"/>
            </a:pPr>
            <a:r>
              <a:rPr lang="en-US" sz="2800" dirty="0"/>
              <a:t>Computer vision</a:t>
            </a:r>
          </a:p>
          <a:p>
            <a:pPr marL="914400" lvl="1" indent="-457200">
              <a:buFont typeface="Arial" panose="020B0604020202020204" pitchFamily="34" charset="0"/>
              <a:buChar char="•"/>
            </a:pPr>
            <a:r>
              <a:rPr lang="en-US" sz="2800" dirty="0"/>
              <a:t>Signal processing</a:t>
            </a:r>
          </a:p>
          <a:p>
            <a:pPr marL="914400" lvl="1" indent="-457200">
              <a:buFont typeface="Arial" panose="020B0604020202020204" pitchFamily="34" charset="0"/>
              <a:buChar char="•"/>
            </a:pPr>
            <a:r>
              <a:rPr lang="en-US" sz="2800" dirty="0"/>
              <a:t>Machine learning</a:t>
            </a:r>
          </a:p>
          <a:p>
            <a:pPr marL="914400" lvl="1" indent="-457200">
              <a:buFont typeface="Arial" panose="020B0604020202020204" pitchFamily="34" charset="0"/>
              <a:buChar char="•"/>
            </a:pPr>
            <a:endParaRPr lang="en-US" sz="2800" dirty="0"/>
          </a:p>
          <a:p>
            <a:pPr marL="457200" indent="-457200">
              <a:buFont typeface="Wingdings" pitchFamily="2" charset="2"/>
              <a:buChar char="Ø"/>
            </a:pPr>
            <a:r>
              <a:rPr lang="en-US" sz="3200" dirty="0"/>
              <a:t>“At the center of Deep Learning”</a:t>
            </a:r>
          </a:p>
          <a:p>
            <a:pPr marL="914400" lvl="1" indent="-457200">
              <a:buFont typeface="Arial" panose="020B0604020202020204" pitchFamily="34" charset="0"/>
              <a:buChar char="•"/>
            </a:pPr>
            <a:r>
              <a:rPr lang="en-US" sz="2800" dirty="0"/>
              <a:t>95% of GPU runtime</a:t>
            </a:r>
          </a:p>
          <a:p>
            <a:pPr marL="914400" lvl="1" indent="-457200">
              <a:buFont typeface="Arial" panose="020B0604020202020204" pitchFamily="34" charset="0"/>
              <a:buChar char="•"/>
            </a:pPr>
            <a:r>
              <a:rPr lang="en-US" sz="2800" dirty="0"/>
              <a:t>89% of CPU runtime</a:t>
            </a:r>
          </a:p>
          <a:p>
            <a:pPr marL="914400" lvl="1" indent="-457200">
              <a:buFont typeface="Arial" panose="020B0604020202020204" pitchFamily="34" charset="0"/>
              <a:buChar char="•"/>
            </a:pPr>
            <a:endParaRPr lang="en-US" sz="2800" dirty="0"/>
          </a:p>
          <a:p>
            <a:pPr marL="457200" indent="-457200">
              <a:buFont typeface="Wingdings" pitchFamily="2" charset="2"/>
              <a:buChar char="Ø"/>
            </a:pPr>
            <a:r>
              <a:rPr lang="en-US" sz="3200" dirty="0"/>
              <a:t>Energy efficiency</a:t>
            </a:r>
          </a:p>
          <a:p>
            <a:pPr marL="914400" lvl="1" indent="-457200">
              <a:buFont typeface="Arial" panose="020B0604020202020204" pitchFamily="34" charset="0"/>
              <a:buChar char="•"/>
            </a:pPr>
            <a:r>
              <a:rPr lang="en-US" sz="2800" dirty="0"/>
              <a:t>Unary computing as salvation</a:t>
            </a:r>
          </a:p>
        </p:txBody>
      </p:sp>
      <p:sp>
        <p:nvSpPr>
          <p:cNvPr id="3" name="Rectangle 2">
            <a:extLst>
              <a:ext uri="{FF2B5EF4-FFF2-40B4-BE49-F238E27FC236}">
                <a16:creationId xmlns:a16="http://schemas.microsoft.com/office/drawing/2014/main" id="{7B1D51AB-0E7C-9F44-B03B-D1FF95D0BD56}"/>
              </a:ext>
            </a:extLst>
          </p:cNvPr>
          <p:cNvSpPr/>
          <p:nvPr/>
        </p:nvSpPr>
        <p:spPr>
          <a:xfrm>
            <a:off x="3949700" y="6595203"/>
            <a:ext cx="4292600" cy="246221"/>
          </a:xfrm>
          <a:prstGeom prst="rect">
            <a:avLst/>
          </a:prstGeom>
        </p:spPr>
        <p:txBody>
          <a:bodyPr wrap="square">
            <a:spAutoFit/>
          </a:bodyPr>
          <a:lstStyle/>
          <a:p>
            <a:r>
              <a:rPr lang="en-US" sz="1000" dirty="0"/>
              <a:t>Y. Jia, “Learning Semantic Image Representations at a Large Scale,” PhD thesis.</a:t>
            </a:r>
          </a:p>
        </p:txBody>
      </p:sp>
    </p:spTree>
    <p:extLst>
      <p:ext uri="{BB962C8B-B14F-4D97-AF65-F5344CB8AC3E}">
        <p14:creationId xmlns:p14="http://schemas.microsoft.com/office/powerpoint/2010/main" val="15988902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566707B6-48FF-FC4C-A717-3B86C98DB54B}"/>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uSADD</a:t>
            </a:r>
            <a:endParaRPr lang="en-US" sz="2800" dirty="0"/>
          </a:p>
          <a:p>
            <a:pPr marL="914400" lvl="1" indent="-457200">
              <a:buFont typeface="Arial" panose="020B0604020202020204" pitchFamily="34" charset="0"/>
              <a:buChar char="•"/>
            </a:pPr>
            <a:r>
              <a:rPr lang="en-US" sz="2800" dirty="0"/>
              <a:t>Expected function</a:t>
            </a:r>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r>
              <a:rPr lang="en-US" sz="2800" dirty="0"/>
              <a:t>Carry overflow mechanism</a:t>
            </a:r>
          </a:p>
          <a:p>
            <a:pPr marL="1371600" lvl="2" indent="-457200">
              <a:buFont typeface="Wingdings" pitchFamily="2" charset="2"/>
              <a:buChar char="§"/>
            </a:pPr>
            <a:r>
              <a:rPr lang="en-US" sz="2400" dirty="0">
                <a:latin typeface="Calibri" panose="020F0502020204030204" pitchFamily="34" charset="0"/>
                <a:cs typeface="Calibri" panose="020F0502020204030204" pitchFamily="34" charset="0"/>
              </a:rPr>
              <a:t>Parallel counter (PC) records current input.</a:t>
            </a:r>
          </a:p>
          <a:p>
            <a:pPr marL="1371600" lvl="2" indent="-457200">
              <a:buFont typeface="Wingdings" pitchFamily="2" charset="2"/>
              <a:buChar char="§"/>
            </a:pPr>
            <a:r>
              <a:rPr lang="en-US" sz="2400" dirty="0">
                <a:latin typeface="Calibri" panose="020F0502020204030204" pitchFamily="34" charset="0"/>
                <a:cs typeface="Calibri" panose="020F0502020204030204" pitchFamily="34" charset="0"/>
              </a:rPr>
              <a:t>When accumulation (A) overflows, output logic 1.</a:t>
            </a:r>
          </a:p>
          <a:p>
            <a:pPr marL="914400" lvl="1" indent="-457200">
              <a:buFont typeface="Arial" panose="020B0604020202020204" pitchFamily="34" charset="0"/>
              <a:buChar char="•"/>
            </a:pPr>
            <a:endParaRPr lang="en-US" sz="2800" dirty="0"/>
          </a:p>
        </p:txBody>
      </p:sp>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40</a:t>
            </a:fld>
            <a:endParaRPr lang="en-US"/>
          </a:p>
        </p:txBody>
      </p:sp>
      <p:pic>
        <p:nvPicPr>
          <p:cNvPr id="5" name="Picture 4">
            <a:extLst>
              <a:ext uri="{FF2B5EF4-FFF2-40B4-BE49-F238E27FC236}">
                <a16:creationId xmlns:a16="http://schemas.microsoft.com/office/drawing/2014/main" id="{F24D65AB-61C1-5343-8DE6-F00E1DB705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4087" y="2376558"/>
            <a:ext cx="2364366" cy="913919"/>
          </a:xfrm>
          <a:prstGeom prst="rect">
            <a:avLst/>
          </a:prstGeom>
        </p:spPr>
      </p:pic>
      <p:pic>
        <p:nvPicPr>
          <p:cNvPr id="8" name="Picture 7">
            <a:extLst>
              <a:ext uri="{FF2B5EF4-FFF2-40B4-BE49-F238E27FC236}">
                <a16:creationId xmlns:a16="http://schemas.microsoft.com/office/drawing/2014/main" id="{6690D7C0-AC7D-3149-A4F2-CB69B9F829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4087" y="3351660"/>
            <a:ext cx="2370349" cy="916231"/>
          </a:xfrm>
          <a:prstGeom prst="rect">
            <a:avLst/>
          </a:prstGeom>
        </p:spPr>
      </p:pic>
      <p:pic>
        <p:nvPicPr>
          <p:cNvPr id="9" name="Picture 8">
            <a:extLst>
              <a:ext uri="{FF2B5EF4-FFF2-40B4-BE49-F238E27FC236}">
                <a16:creationId xmlns:a16="http://schemas.microsoft.com/office/drawing/2014/main" id="{85E38E40-F56C-5440-91B4-2889DE3E41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85137" y="1880008"/>
            <a:ext cx="3399233" cy="2157504"/>
          </a:xfrm>
          <a:prstGeom prst="rect">
            <a:avLst/>
          </a:prstGeom>
        </p:spPr>
      </p:pic>
    </p:spTree>
    <p:extLst>
      <p:ext uri="{BB962C8B-B14F-4D97-AF65-F5344CB8AC3E}">
        <p14:creationId xmlns:p14="http://schemas.microsoft.com/office/powerpoint/2010/main" val="32082826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uNSADD</a:t>
            </a:r>
            <a:r>
              <a:rPr lang="en-US" sz="3200" dirty="0"/>
              <a:t>: unipolar</a:t>
            </a:r>
            <a:endParaRPr lang="en-US" sz="2800" dirty="0"/>
          </a:p>
          <a:p>
            <a:pPr marL="914400" lvl="1" indent="-457200">
              <a:buFont typeface="Arial" panose="020B0604020202020204" pitchFamily="34" charset="0"/>
              <a:buChar char="•"/>
            </a:pPr>
            <a:endParaRPr lang="en-US" sz="2800" dirty="0"/>
          </a:p>
        </p:txBody>
      </p:sp>
      <p:graphicFrame>
        <p:nvGraphicFramePr>
          <p:cNvPr id="36" name="Table 35">
            <a:extLst>
              <a:ext uri="{FF2B5EF4-FFF2-40B4-BE49-F238E27FC236}">
                <a16:creationId xmlns:a16="http://schemas.microsoft.com/office/drawing/2014/main" id="{1291019D-D02A-7641-A32A-63038DA5116B}"/>
              </a:ext>
            </a:extLst>
          </p:cNvPr>
          <p:cNvGraphicFramePr>
            <a:graphicFrameLocks noGrp="1"/>
          </p:cNvGraphicFramePr>
          <p:nvPr>
            <p:extLst>
              <p:ext uri="{D42A27DB-BD31-4B8C-83A1-F6EECF244321}">
                <p14:modId xmlns:p14="http://schemas.microsoft.com/office/powerpoint/2010/main" val="245708508"/>
              </p:ext>
            </p:extLst>
          </p:nvPr>
        </p:nvGraphicFramePr>
        <p:xfrm>
          <a:off x="3200227" y="4401508"/>
          <a:ext cx="6450523"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770317">
                  <a:extLst>
                    <a:ext uri="{9D8B030D-6E8A-4147-A177-3AD203B41FA5}">
                      <a16:colId xmlns:a16="http://schemas.microsoft.com/office/drawing/2014/main" val="603914660"/>
                    </a:ext>
                  </a:extLst>
                </a:gridCol>
                <a:gridCol w="958197">
                  <a:extLst>
                    <a:ext uri="{9D8B030D-6E8A-4147-A177-3AD203B41FA5}">
                      <a16:colId xmlns:a16="http://schemas.microsoft.com/office/drawing/2014/main" val="1206645675"/>
                    </a:ext>
                  </a:extLst>
                </a:gridCol>
                <a:gridCol w="927100">
                  <a:extLst>
                    <a:ext uri="{9D8B030D-6E8A-4147-A177-3AD203B41FA5}">
                      <a16:colId xmlns:a16="http://schemas.microsoft.com/office/drawing/2014/main" val="3817127643"/>
                    </a:ext>
                  </a:extLst>
                </a:gridCol>
                <a:gridCol w="1154132">
                  <a:extLst>
                    <a:ext uri="{9D8B030D-6E8A-4147-A177-3AD203B41FA5}">
                      <a16:colId xmlns:a16="http://schemas.microsoft.com/office/drawing/2014/main" val="3782888634"/>
                    </a:ext>
                  </a:extLst>
                </a:gridCol>
                <a:gridCol w="914718">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Input count (PC)</a:t>
                      </a:r>
                    </a:p>
                  </a:txBody>
                  <a:tcPr/>
                </a:tc>
                <a:tc>
                  <a:txBody>
                    <a:bodyPr/>
                    <a:lstStyle/>
                    <a:p>
                      <a:r>
                        <a:rPr lang="en-US" dirty="0" err="1"/>
                        <a:t>Acc</a:t>
                      </a:r>
                      <a:r>
                        <a:rPr lang="en-US" dirty="0"/>
                        <a:t> (1)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Acc</a:t>
                      </a:r>
                      <a:r>
                        <a:rPr lang="en-US" dirty="0"/>
                        <a:t> (3)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Acc</a:t>
                      </a:r>
                      <a:r>
                        <a:rPr lang="en-US" dirty="0"/>
                        <a:t> (1&gt;3)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4</a:t>
                      </a:r>
                    </a:p>
                  </a:txBody>
                  <a:tcPr>
                    <a:solidFill>
                      <a:srgbClr val="FF7E79"/>
                    </a:solidFill>
                  </a:tcPr>
                </a:tc>
                <a:tc>
                  <a:txBody>
                    <a:bodyPr/>
                    <a:lstStyle/>
                    <a:p>
                      <a:r>
                        <a:rPr lang="en-US" dirty="0"/>
                        <a:t>4</a:t>
                      </a:r>
                    </a:p>
                  </a:txBody>
                  <a:tcPr>
                    <a:solidFill>
                      <a:srgbClr val="FF7E79"/>
                    </a:solidFill>
                  </a:tcPr>
                </a:tc>
                <a:tc>
                  <a:txBody>
                    <a:bodyPr/>
                    <a:lstStyle/>
                    <a:p>
                      <a:r>
                        <a:rPr lang="en-US" dirty="0"/>
                        <a:t>0</a:t>
                      </a:r>
                    </a:p>
                  </a:txBody>
                  <a:tcPr>
                    <a:solidFill>
                      <a:srgbClr val="FF7E79"/>
                    </a:solidFill>
                  </a:tcPr>
                </a:tc>
                <a:tc>
                  <a:txBody>
                    <a:bodyPr/>
                    <a:lstStyle/>
                    <a:p>
                      <a:r>
                        <a:rPr lang="en-US" dirty="0"/>
                        <a:t>True</a:t>
                      </a:r>
                    </a:p>
                  </a:txBody>
                  <a:tcPr>
                    <a:solidFill>
                      <a:srgbClr val="FF7E79"/>
                    </a:solidFill>
                  </a:tcPr>
                </a:tc>
                <a:tc>
                  <a:txBody>
                    <a:bodyPr/>
                    <a:lstStyle/>
                    <a:p>
                      <a:r>
                        <a:rPr lang="en-US" dirty="0"/>
                        <a:t>1</a:t>
                      </a:r>
                    </a:p>
                  </a:txBody>
                  <a:tcPr>
                    <a:solidFill>
                      <a:srgbClr val="FF7E79"/>
                    </a:solidFill>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0733628"/>
                  </a:ext>
                </a:extLst>
              </a:tr>
            </a:tbl>
          </a:graphicData>
        </a:graphic>
      </p:graphicFrame>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Non-scaled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41</a:t>
            </a:fld>
            <a:endParaRPr lang="en-US"/>
          </a:p>
        </p:txBody>
      </p:sp>
      <p:pic>
        <p:nvPicPr>
          <p:cNvPr id="22" name="Picture 21">
            <a:extLst>
              <a:ext uri="{FF2B5EF4-FFF2-40B4-BE49-F238E27FC236}">
                <a16:creationId xmlns:a16="http://schemas.microsoft.com/office/drawing/2014/main" id="{AB5A3632-92FD-AD4D-A94F-45058085B8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8362" y="1872343"/>
            <a:ext cx="4781350" cy="2442060"/>
          </a:xfrm>
          <a:prstGeom prst="rect">
            <a:avLst/>
          </a:prstGeom>
        </p:spPr>
      </p:pic>
      <p:sp>
        <p:nvSpPr>
          <p:cNvPr id="23" name="Rectangle 22">
            <a:extLst>
              <a:ext uri="{FF2B5EF4-FFF2-40B4-BE49-F238E27FC236}">
                <a16:creationId xmlns:a16="http://schemas.microsoft.com/office/drawing/2014/main" id="{EBEBD172-EE4E-F247-8160-B5538A8FCBA7}"/>
              </a:ext>
            </a:extLst>
          </p:cNvPr>
          <p:cNvSpPr/>
          <p:nvPr/>
        </p:nvSpPr>
        <p:spPr>
          <a:xfrm>
            <a:off x="5421658" y="1546553"/>
            <a:ext cx="301686" cy="369332"/>
          </a:xfrm>
          <a:prstGeom prst="rect">
            <a:avLst/>
          </a:prstGeom>
        </p:spPr>
        <p:txBody>
          <a:bodyPr wrap="none">
            <a:spAutoFit/>
          </a:bodyPr>
          <a:lstStyle/>
          <a:p>
            <a:r>
              <a:rPr lang="en-US" i="1" dirty="0">
                <a:solidFill>
                  <a:srgbClr val="FF0000"/>
                </a:solidFill>
              </a:rPr>
              <a:t>4</a:t>
            </a:r>
          </a:p>
        </p:txBody>
      </p:sp>
      <p:sp>
        <p:nvSpPr>
          <p:cNvPr id="24" name="Rectangle 23">
            <a:extLst>
              <a:ext uri="{FF2B5EF4-FFF2-40B4-BE49-F238E27FC236}">
                <a16:creationId xmlns:a16="http://schemas.microsoft.com/office/drawing/2014/main" id="{7B26D65F-F21C-9C48-91DF-FE8EA965BAFD}"/>
              </a:ext>
            </a:extLst>
          </p:cNvPr>
          <p:cNvSpPr/>
          <p:nvPr/>
        </p:nvSpPr>
        <p:spPr>
          <a:xfrm>
            <a:off x="6425488" y="1937606"/>
            <a:ext cx="301686" cy="369332"/>
          </a:xfrm>
          <a:prstGeom prst="rect">
            <a:avLst/>
          </a:prstGeom>
        </p:spPr>
        <p:txBody>
          <a:bodyPr wrap="none">
            <a:spAutoFit/>
          </a:bodyPr>
          <a:lstStyle/>
          <a:p>
            <a:r>
              <a:rPr lang="en-US" i="1" dirty="0">
                <a:solidFill>
                  <a:srgbClr val="FF0000"/>
                </a:solidFill>
              </a:rPr>
              <a:t>4</a:t>
            </a:r>
          </a:p>
        </p:txBody>
      </p:sp>
      <p:sp>
        <p:nvSpPr>
          <p:cNvPr id="25" name="Rectangle 24">
            <a:extLst>
              <a:ext uri="{FF2B5EF4-FFF2-40B4-BE49-F238E27FC236}">
                <a16:creationId xmlns:a16="http://schemas.microsoft.com/office/drawing/2014/main" id="{498478CC-61D0-6942-9141-51CB6915035C}"/>
              </a:ext>
            </a:extLst>
          </p:cNvPr>
          <p:cNvSpPr/>
          <p:nvPr/>
        </p:nvSpPr>
        <p:spPr>
          <a:xfrm>
            <a:off x="7158460" y="3852846"/>
            <a:ext cx="301686" cy="369332"/>
          </a:xfrm>
          <a:prstGeom prst="rect">
            <a:avLst/>
          </a:prstGeom>
        </p:spPr>
        <p:txBody>
          <a:bodyPr wrap="none">
            <a:spAutoFit/>
          </a:bodyPr>
          <a:lstStyle/>
          <a:p>
            <a:r>
              <a:rPr lang="en-US" i="1" dirty="0">
                <a:solidFill>
                  <a:srgbClr val="FF0000"/>
                </a:solidFill>
              </a:rPr>
              <a:t>0</a:t>
            </a:r>
          </a:p>
        </p:txBody>
      </p:sp>
      <p:sp>
        <p:nvSpPr>
          <p:cNvPr id="26" name="Rectangle 25">
            <a:extLst>
              <a:ext uri="{FF2B5EF4-FFF2-40B4-BE49-F238E27FC236}">
                <a16:creationId xmlns:a16="http://schemas.microsoft.com/office/drawing/2014/main" id="{DA19607A-8BAB-E849-9EEF-35E898BC4D0A}"/>
              </a:ext>
            </a:extLst>
          </p:cNvPr>
          <p:cNvSpPr/>
          <p:nvPr/>
        </p:nvSpPr>
        <p:spPr>
          <a:xfrm>
            <a:off x="5421658" y="4073615"/>
            <a:ext cx="301686" cy="369332"/>
          </a:xfrm>
          <a:prstGeom prst="rect">
            <a:avLst/>
          </a:prstGeom>
        </p:spPr>
        <p:txBody>
          <a:bodyPr wrap="none">
            <a:spAutoFit/>
          </a:bodyPr>
          <a:lstStyle/>
          <a:p>
            <a:r>
              <a:rPr lang="en-US" i="1" dirty="0">
                <a:solidFill>
                  <a:srgbClr val="FF0000"/>
                </a:solidFill>
              </a:rPr>
              <a:t>0</a:t>
            </a:r>
          </a:p>
        </p:txBody>
      </p:sp>
      <p:sp>
        <p:nvSpPr>
          <p:cNvPr id="27" name="Rectangle 26">
            <a:extLst>
              <a:ext uri="{FF2B5EF4-FFF2-40B4-BE49-F238E27FC236}">
                <a16:creationId xmlns:a16="http://schemas.microsoft.com/office/drawing/2014/main" id="{34F8982A-0542-E44A-A5B1-7F0374078289}"/>
              </a:ext>
            </a:extLst>
          </p:cNvPr>
          <p:cNvSpPr/>
          <p:nvPr/>
        </p:nvSpPr>
        <p:spPr>
          <a:xfrm>
            <a:off x="9176263" y="3190100"/>
            <a:ext cx="811441" cy="369332"/>
          </a:xfrm>
          <a:prstGeom prst="rect">
            <a:avLst/>
          </a:prstGeom>
        </p:spPr>
        <p:txBody>
          <a:bodyPr wrap="none">
            <a:spAutoFit/>
          </a:bodyPr>
          <a:lstStyle/>
          <a:p>
            <a:r>
              <a:rPr lang="en-US" i="1" dirty="0"/>
              <a:t>1 1 1 </a:t>
            </a:r>
            <a:r>
              <a:rPr lang="en-US" i="1" dirty="0">
                <a:solidFill>
                  <a:srgbClr val="FF0000"/>
                </a:solidFill>
              </a:rPr>
              <a:t>1</a:t>
            </a:r>
          </a:p>
        </p:txBody>
      </p:sp>
      <p:sp>
        <p:nvSpPr>
          <p:cNvPr id="17" name="Rectangle 16">
            <a:extLst>
              <a:ext uri="{FF2B5EF4-FFF2-40B4-BE49-F238E27FC236}">
                <a16:creationId xmlns:a16="http://schemas.microsoft.com/office/drawing/2014/main" id="{8F9F9123-3253-8940-8BCD-F986C104BBF0}"/>
              </a:ext>
            </a:extLst>
          </p:cNvPr>
          <p:cNvSpPr/>
          <p:nvPr/>
        </p:nvSpPr>
        <p:spPr>
          <a:xfrm>
            <a:off x="2398392" y="1932642"/>
            <a:ext cx="1734770" cy="369332"/>
          </a:xfrm>
          <a:prstGeom prst="rect">
            <a:avLst/>
          </a:prstGeom>
        </p:spPr>
        <p:txBody>
          <a:bodyPr wrap="none">
            <a:spAutoFit/>
          </a:bodyPr>
          <a:lstStyle/>
          <a:p>
            <a:r>
              <a:rPr lang="en-US" dirty="0"/>
              <a:t>3/4: 	</a:t>
            </a:r>
            <a:r>
              <a:rPr lang="en-US" i="1" dirty="0"/>
              <a:t>0 1 1 </a:t>
            </a:r>
            <a:r>
              <a:rPr lang="en-US" i="1" dirty="0">
                <a:solidFill>
                  <a:srgbClr val="FF0000"/>
                </a:solidFill>
              </a:rPr>
              <a:t>1</a:t>
            </a:r>
          </a:p>
        </p:txBody>
      </p:sp>
      <p:sp>
        <p:nvSpPr>
          <p:cNvPr id="18" name="Rectangle 17">
            <a:extLst>
              <a:ext uri="{FF2B5EF4-FFF2-40B4-BE49-F238E27FC236}">
                <a16:creationId xmlns:a16="http://schemas.microsoft.com/office/drawing/2014/main" id="{870DE4DE-09F2-EB41-8697-F1DB3193CFF2}"/>
              </a:ext>
            </a:extLst>
          </p:cNvPr>
          <p:cNvSpPr/>
          <p:nvPr/>
        </p:nvSpPr>
        <p:spPr>
          <a:xfrm>
            <a:off x="2407041" y="2351731"/>
            <a:ext cx="1734770" cy="369332"/>
          </a:xfrm>
          <a:prstGeom prst="rect">
            <a:avLst/>
          </a:prstGeom>
        </p:spPr>
        <p:txBody>
          <a:bodyPr wrap="none">
            <a:spAutoFit/>
          </a:bodyPr>
          <a:lstStyle/>
          <a:p>
            <a:r>
              <a:rPr lang="en-US" dirty="0"/>
              <a:t>2/4: 	</a:t>
            </a:r>
            <a:r>
              <a:rPr lang="en-US" i="1" dirty="0"/>
              <a:t>0 1 0 </a:t>
            </a:r>
            <a:r>
              <a:rPr lang="en-US" i="1" dirty="0">
                <a:solidFill>
                  <a:srgbClr val="FF0000"/>
                </a:solidFill>
              </a:rPr>
              <a:t>1</a:t>
            </a:r>
          </a:p>
        </p:txBody>
      </p:sp>
      <p:sp>
        <p:nvSpPr>
          <p:cNvPr id="21" name="Rectangle 20">
            <a:extLst>
              <a:ext uri="{FF2B5EF4-FFF2-40B4-BE49-F238E27FC236}">
                <a16:creationId xmlns:a16="http://schemas.microsoft.com/office/drawing/2014/main" id="{6E973F91-AB15-EA4D-8DAA-16D56E0B3484}"/>
              </a:ext>
            </a:extLst>
          </p:cNvPr>
          <p:cNvSpPr/>
          <p:nvPr/>
        </p:nvSpPr>
        <p:spPr>
          <a:xfrm>
            <a:off x="2407041" y="2768546"/>
            <a:ext cx="1734770" cy="369332"/>
          </a:xfrm>
          <a:prstGeom prst="rect">
            <a:avLst/>
          </a:prstGeom>
        </p:spPr>
        <p:txBody>
          <a:bodyPr wrap="none">
            <a:spAutoFit/>
          </a:bodyPr>
          <a:lstStyle/>
          <a:p>
            <a:r>
              <a:rPr lang="en-US" dirty="0"/>
              <a:t>1/4: 	</a:t>
            </a:r>
            <a:r>
              <a:rPr lang="en-US" i="1" dirty="0"/>
              <a:t>0 0 0 </a:t>
            </a:r>
            <a:r>
              <a:rPr lang="en-US" i="1" dirty="0">
                <a:solidFill>
                  <a:srgbClr val="FF0000"/>
                </a:solidFill>
              </a:rPr>
              <a:t>1</a:t>
            </a:r>
          </a:p>
        </p:txBody>
      </p:sp>
      <p:sp>
        <p:nvSpPr>
          <p:cNvPr id="29" name="Rectangle 28">
            <a:extLst>
              <a:ext uri="{FF2B5EF4-FFF2-40B4-BE49-F238E27FC236}">
                <a16:creationId xmlns:a16="http://schemas.microsoft.com/office/drawing/2014/main" id="{F28542AE-73A4-3D4F-851F-740CF87DCAEC}"/>
              </a:ext>
            </a:extLst>
          </p:cNvPr>
          <p:cNvSpPr/>
          <p:nvPr/>
        </p:nvSpPr>
        <p:spPr>
          <a:xfrm>
            <a:off x="2402840" y="3164700"/>
            <a:ext cx="1734770" cy="369332"/>
          </a:xfrm>
          <a:prstGeom prst="rect">
            <a:avLst/>
          </a:prstGeom>
        </p:spPr>
        <p:txBody>
          <a:bodyPr wrap="none">
            <a:spAutoFit/>
          </a:bodyPr>
          <a:lstStyle/>
          <a:p>
            <a:r>
              <a:rPr lang="en-US" dirty="0"/>
              <a:t>2/4: 	</a:t>
            </a:r>
            <a:r>
              <a:rPr lang="en-US" i="1" dirty="0"/>
              <a:t>1 0 0 </a:t>
            </a:r>
            <a:r>
              <a:rPr lang="en-US" i="1" dirty="0">
                <a:solidFill>
                  <a:srgbClr val="FF0000"/>
                </a:solidFill>
              </a:rPr>
              <a:t>1</a:t>
            </a:r>
          </a:p>
        </p:txBody>
      </p:sp>
      <p:sp>
        <p:nvSpPr>
          <p:cNvPr id="35" name="Rectangle 34">
            <a:extLst>
              <a:ext uri="{FF2B5EF4-FFF2-40B4-BE49-F238E27FC236}">
                <a16:creationId xmlns:a16="http://schemas.microsoft.com/office/drawing/2014/main" id="{F0E2E371-1B3D-4245-8224-D18B54DA6B49}"/>
              </a:ext>
            </a:extLst>
          </p:cNvPr>
          <p:cNvSpPr/>
          <p:nvPr/>
        </p:nvSpPr>
        <p:spPr>
          <a:xfrm>
            <a:off x="203962" y="4396758"/>
            <a:ext cx="2550698" cy="369332"/>
          </a:xfrm>
          <a:prstGeom prst="rect">
            <a:avLst/>
          </a:prstGeom>
        </p:spPr>
        <p:txBody>
          <a:bodyPr wrap="none">
            <a:spAutoFit/>
          </a:bodyPr>
          <a:lstStyle/>
          <a:p>
            <a:r>
              <a:rPr lang="en-US" dirty="0"/>
              <a:t>Clip(3/4+2/4+1/4+2/4)=1</a:t>
            </a:r>
          </a:p>
        </p:txBody>
      </p:sp>
      <p:cxnSp>
        <p:nvCxnSpPr>
          <p:cNvPr id="37" name="Straight Connector 36">
            <a:extLst>
              <a:ext uri="{FF2B5EF4-FFF2-40B4-BE49-F238E27FC236}">
                <a16:creationId xmlns:a16="http://schemas.microsoft.com/office/drawing/2014/main" id="{26E57331-286F-0E44-9C6F-2992B3981951}"/>
              </a:ext>
            </a:extLst>
          </p:cNvPr>
          <p:cNvCxnSpPr>
            <a:cxnSpLocks/>
          </p:cNvCxnSpPr>
          <p:nvPr/>
        </p:nvCxnSpPr>
        <p:spPr>
          <a:xfrm>
            <a:off x="8138160" y="4963906"/>
            <a:ext cx="550714" cy="0"/>
          </a:xfrm>
          <a:prstGeom prst="line">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FD62BA22-EDC1-A64B-BFA1-0701755B0E28}"/>
              </a:ext>
            </a:extLst>
          </p:cNvPr>
          <p:cNvSpPr/>
          <p:nvPr/>
        </p:nvSpPr>
        <p:spPr>
          <a:xfrm>
            <a:off x="6727174" y="2768546"/>
            <a:ext cx="1259960" cy="369332"/>
          </a:xfrm>
          <a:prstGeom prst="rect">
            <a:avLst/>
          </a:prstGeom>
        </p:spPr>
        <p:txBody>
          <a:bodyPr wrap="none">
            <a:spAutoFit/>
          </a:bodyPr>
          <a:lstStyle/>
          <a:p>
            <a:r>
              <a:rPr lang="en-US" dirty="0">
                <a:solidFill>
                  <a:srgbClr val="FF0000"/>
                </a:solidFill>
                <a:latin typeface="Calibri" panose="020F0502020204030204" pitchFamily="34" charset="0"/>
                <a:cs typeface="Calibri" panose="020F0502020204030204" pitchFamily="34" charset="0"/>
              </a:rPr>
              <a:t>Anticipated</a:t>
            </a:r>
            <a:endParaRPr lang="en-US" dirty="0">
              <a:solidFill>
                <a:srgbClr val="FF0000"/>
              </a:solidFill>
            </a:endParaRPr>
          </a:p>
        </p:txBody>
      </p:sp>
      <p:sp>
        <p:nvSpPr>
          <p:cNvPr id="28" name="Rectangle 27">
            <a:extLst>
              <a:ext uri="{FF2B5EF4-FFF2-40B4-BE49-F238E27FC236}">
                <a16:creationId xmlns:a16="http://schemas.microsoft.com/office/drawing/2014/main" id="{06A82911-5D32-E242-9525-528516BDF01F}"/>
              </a:ext>
            </a:extLst>
          </p:cNvPr>
          <p:cNvSpPr/>
          <p:nvPr/>
        </p:nvSpPr>
        <p:spPr>
          <a:xfrm>
            <a:off x="7460146" y="3584240"/>
            <a:ext cx="1057982" cy="369332"/>
          </a:xfrm>
          <a:prstGeom prst="rect">
            <a:avLst/>
          </a:prstGeom>
        </p:spPr>
        <p:txBody>
          <a:bodyPr wrap="none">
            <a:spAutoFit/>
          </a:bodyPr>
          <a:lstStyle/>
          <a:p>
            <a:r>
              <a:rPr lang="en-US" dirty="0">
                <a:solidFill>
                  <a:srgbClr val="FF0000"/>
                </a:solidFill>
                <a:latin typeface="Calibri" panose="020F0502020204030204" pitchFamily="34" charset="0"/>
                <a:cs typeface="Calibri" panose="020F0502020204030204" pitchFamily="34" charset="0"/>
              </a:rPr>
              <a:t>Historical</a:t>
            </a:r>
            <a:endParaRPr lang="en-US" dirty="0">
              <a:solidFill>
                <a:srgbClr val="FF0000"/>
              </a:solidFill>
            </a:endParaRPr>
          </a:p>
        </p:txBody>
      </p:sp>
    </p:spTree>
    <p:extLst>
      <p:ext uri="{BB962C8B-B14F-4D97-AF65-F5344CB8AC3E}">
        <p14:creationId xmlns:p14="http://schemas.microsoft.com/office/powerpoint/2010/main" val="39055764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uNSADD</a:t>
            </a:r>
            <a:r>
              <a:rPr lang="en-US" sz="3200" dirty="0"/>
              <a:t>: unipolar</a:t>
            </a:r>
            <a:endParaRPr lang="en-US" sz="2800" dirty="0"/>
          </a:p>
          <a:p>
            <a:pPr marL="914400" lvl="1" indent="-457200">
              <a:buFont typeface="Arial" panose="020B0604020202020204" pitchFamily="34" charset="0"/>
              <a:buChar char="•"/>
            </a:pPr>
            <a:endParaRPr lang="en-US" sz="2800" dirty="0"/>
          </a:p>
        </p:txBody>
      </p:sp>
      <p:graphicFrame>
        <p:nvGraphicFramePr>
          <p:cNvPr id="45" name="Table 44">
            <a:extLst>
              <a:ext uri="{FF2B5EF4-FFF2-40B4-BE49-F238E27FC236}">
                <a16:creationId xmlns:a16="http://schemas.microsoft.com/office/drawing/2014/main" id="{73C3B8DE-5DF7-074D-86B1-147408F2571B}"/>
              </a:ext>
            </a:extLst>
          </p:cNvPr>
          <p:cNvGraphicFramePr>
            <a:graphicFrameLocks noGrp="1"/>
          </p:cNvGraphicFramePr>
          <p:nvPr>
            <p:extLst>
              <p:ext uri="{D42A27DB-BD31-4B8C-83A1-F6EECF244321}">
                <p14:modId xmlns:p14="http://schemas.microsoft.com/office/powerpoint/2010/main" val="747107978"/>
              </p:ext>
            </p:extLst>
          </p:nvPr>
        </p:nvGraphicFramePr>
        <p:xfrm>
          <a:off x="3200227" y="4401508"/>
          <a:ext cx="6450523"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770317">
                  <a:extLst>
                    <a:ext uri="{9D8B030D-6E8A-4147-A177-3AD203B41FA5}">
                      <a16:colId xmlns:a16="http://schemas.microsoft.com/office/drawing/2014/main" val="603914660"/>
                    </a:ext>
                  </a:extLst>
                </a:gridCol>
                <a:gridCol w="958197">
                  <a:extLst>
                    <a:ext uri="{9D8B030D-6E8A-4147-A177-3AD203B41FA5}">
                      <a16:colId xmlns:a16="http://schemas.microsoft.com/office/drawing/2014/main" val="1206645675"/>
                    </a:ext>
                  </a:extLst>
                </a:gridCol>
                <a:gridCol w="927100">
                  <a:extLst>
                    <a:ext uri="{9D8B030D-6E8A-4147-A177-3AD203B41FA5}">
                      <a16:colId xmlns:a16="http://schemas.microsoft.com/office/drawing/2014/main" val="3817127643"/>
                    </a:ext>
                  </a:extLst>
                </a:gridCol>
                <a:gridCol w="1154132">
                  <a:extLst>
                    <a:ext uri="{9D8B030D-6E8A-4147-A177-3AD203B41FA5}">
                      <a16:colId xmlns:a16="http://schemas.microsoft.com/office/drawing/2014/main" val="3782888634"/>
                    </a:ext>
                  </a:extLst>
                </a:gridCol>
                <a:gridCol w="914718">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Input count (PC)</a:t>
                      </a:r>
                    </a:p>
                  </a:txBody>
                  <a:tcPr/>
                </a:tc>
                <a:tc>
                  <a:txBody>
                    <a:bodyPr/>
                    <a:lstStyle/>
                    <a:p>
                      <a:r>
                        <a:rPr lang="en-US" dirty="0" err="1"/>
                        <a:t>Acc</a:t>
                      </a:r>
                      <a:r>
                        <a:rPr lang="en-US" dirty="0"/>
                        <a:t> (1)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Acc</a:t>
                      </a:r>
                      <a:r>
                        <a:rPr lang="en-US" dirty="0"/>
                        <a:t> (3)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Acc</a:t>
                      </a:r>
                      <a:r>
                        <a:rPr lang="en-US" dirty="0"/>
                        <a:t> (1&gt;3)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4</a:t>
                      </a:r>
                    </a:p>
                  </a:txBody>
                  <a:tcPr/>
                </a:tc>
                <a:tc>
                  <a:txBody>
                    <a:bodyPr/>
                    <a:lstStyle/>
                    <a:p>
                      <a:r>
                        <a:rPr lang="en-US" dirty="0"/>
                        <a:t>4</a:t>
                      </a:r>
                    </a:p>
                  </a:txBody>
                  <a:tcPr/>
                </a:tc>
                <a:tc>
                  <a:txBody>
                    <a:bodyPr/>
                    <a:lstStyle/>
                    <a:p>
                      <a:r>
                        <a:rPr lang="en-US" dirty="0"/>
                        <a:t>0</a:t>
                      </a:r>
                    </a:p>
                  </a:txBody>
                  <a:tcPr/>
                </a:tc>
                <a:tc>
                  <a:txBody>
                    <a:bodyPr/>
                    <a:lstStyle/>
                    <a:p>
                      <a:r>
                        <a:rPr lang="en-US" dirty="0"/>
                        <a:t>True</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1</a:t>
                      </a:r>
                    </a:p>
                  </a:txBody>
                  <a:tcPr>
                    <a:solidFill>
                      <a:srgbClr val="FF7E79"/>
                    </a:solidFill>
                  </a:tcPr>
                </a:tc>
                <a:tc>
                  <a:txBody>
                    <a:bodyPr/>
                    <a:lstStyle/>
                    <a:p>
                      <a:r>
                        <a:rPr lang="en-US" dirty="0"/>
                        <a:t>5</a:t>
                      </a:r>
                    </a:p>
                  </a:txBody>
                  <a:tcPr>
                    <a:solidFill>
                      <a:srgbClr val="FF7E79"/>
                    </a:solidFill>
                  </a:tcPr>
                </a:tc>
                <a:tc>
                  <a:txBody>
                    <a:bodyPr/>
                    <a:lstStyle/>
                    <a:p>
                      <a:r>
                        <a:rPr lang="en-US" dirty="0"/>
                        <a:t>1</a:t>
                      </a:r>
                    </a:p>
                  </a:txBody>
                  <a:tcPr>
                    <a:solidFill>
                      <a:srgbClr val="FF7E79"/>
                    </a:solidFill>
                  </a:tcPr>
                </a:tc>
                <a:tc>
                  <a:txBody>
                    <a:bodyPr/>
                    <a:lstStyle/>
                    <a:p>
                      <a:r>
                        <a:rPr lang="en-US" dirty="0"/>
                        <a:t>True</a:t>
                      </a:r>
                    </a:p>
                  </a:txBody>
                  <a:tcPr>
                    <a:solidFill>
                      <a:srgbClr val="FF7E79"/>
                    </a:solidFill>
                  </a:tcPr>
                </a:tc>
                <a:tc>
                  <a:txBody>
                    <a:bodyPr/>
                    <a:lstStyle/>
                    <a:p>
                      <a:r>
                        <a:rPr lang="en-US" dirty="0"/>
                        <a:t>1</a:t>
                      </a:r>
                    </a:p>
                  </a:txBody>
                  <a:tcPr>
                    <a:solidFill>
                      <a:srgbClr val="FF7E79"/>
                    </a:solidFill>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0733628"/>
                  </a:ext>
                </a:extLst>
              </a:tr>
            </a:tbl>
          </a:graphicData>
        </a:graphic>
      </p:graphicFrame>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Non-scaled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42</a:t>
            </a:fld>
            <a:endParaRPr lang="en-US"/>
          </a:p>
        </p:txBody>
      </p:sp>
      <p:pic>
        <p:nvPicPr>
          <p:cNvPr id="22" name="Picture 21">
            <a:extLst>
              <a:ext uri="{FF2B5EF4-FFF2-40B4-BE49-F238E27FC236}">
                <a16:creationId xmlns:a16="http://schemas.microsoft.com/office/drawing/2014/main" id="{778F84D3-4DF6-7B42-BE81-575F415438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8362" y="1872343"/>
            <a:ext cx="4781350" cy="2442060"/>
          </a:xfrm>
          <a:prstGeom prst="rect">
            <a:avLst/>
          </a:prstGeom>
        </p:spPr>
      </p:pic>
      <p:sp>
        <p:nvSpPr>
          <p:cNvPr id="23" name="Rectangle 22">
            <a:extLst>
              <a:ext uri="{FF2B5EF4-FFF2-40B4-BE49-F238E27FC236}">
                <a16:creationId xmlns:a16="http://schemas.microsoft.com/office/drawing/2014/main" id="{728FD0EE-0709-E040-BDF3-AD67FC5C5205}"/>
              </a:ext>
            </a:extLst>
          </p:cNvPr>
          <p:cNvSpPr/>
          <p:nvPr/>
        </p:nvSpPr>
        <p:spPr>
          <a:xfrm>
            <a:off x="6425488" y="1937606"/>
            <a:ext cx="301686" cy="369332"/>
          </a:xfrm>
          <a:prstGeom prst="rect">
            <a:avLst/>
          </a:prstGeom>
        </p:spPr>
        <p:txBody>
          <a:bodyPr wrap="none">
            <a:spAutoFit/>
          </a:bodyPr>
          <a:lstStyle/>
          <a:p>
            <a:r>
              <a:rPr lang="en-US" i="1" dirty="0">
                <a:solidFill>
                  <a:srgbClr val="FF0000"/>
                </a:solidFill>
              </a:rPr>
              <a:t>5</a:t>
            </a:r>
          </a:p>
        </p:txBody>
      </p:sp>
      <p:sp>
        <p:nvSpPr>
          <p:cNvPr id="24" name="Rectangle 23">
            <a:extLst>
              <a:ext uri="{FF2B5EF4-FFF2-40B4-BE49-F238E27FC236}">
                <a16:creationId xmlns:a16="http://schemas.microsoft.com/office/drawing/2014/main" id="{57F08930-0054-AE40-A193-73B82D910185}"/>
              </a:ext>
            </a:extLst>
          </p:cNvPr>
          <p:cNvSpPr/>
          <p:nvPr/>
        </p:nvSpPr>
        <p:spPr>
          <a:xfrm>
            <a:off x="7158460" y="3852846"/>
            <a:ext cx="301686" cy="369332"/>
          </a:xfrm>
          <a:prstGeom prst="rect">
            <a:avLst/>
          </a:prstGeom>
        </p:spPr>
        <p:txBody>
          <a:bodyPr wrap="none">
            <a:spAutoFit/>
          </a:bodyPr>
          <a:lstStyle/>
          <a:p>
            <a:r>
              <a:rPr lang="en-US" i="1" dirty="0">
                <a:solidFill>
                  <a:srgbClr val="FF0000"/>
                </a:solidFill>
              </a:rPr>
              <a:t>1</a:t>
            </a:r>
          </a:p>
        </p:txBody>
      </p:sp>
      <p:sp>
        <p:nvSpPr>
          <p:cNvPr id="25" name="Rectangle 24">
            <a:extLst>
              <a:ext uri="{FF2B5EF4-FFF2-40B4-BE49-F238E27FC236}">
                <a16:creationId xmlns:a16="http://schemas.microsoft.com/office/drawing/2014/main" id="{4C489632-D0A0-5542-AA4E-FC0D42E66BCE}"/>
              </a:ext>
            </a:extLst>
          </p:cNvPr>
          <p:cNvSpPr/>
          <p:nvPr/>
        </p:nvSpPr>
        <p:spPr>
          <a:xfrm>
            <a:off x="5421658" y="4073615"/>
            <a:ext cx="301686" cy="369332"/>
          </a:xfrm>
          <a:prstGeom prst="rect">
            <a:avLst/>
          </a:prstGeom>
        </p:spPr>
        <p:txBody>
          <a:bodyPr wrap="none">
            <a:spAutoFit/>
          </a:bodyPr>
          <a:lstStyle/>
          <a:p>
            <a:r>
              <a:rPr lang="en-US" i="1" dirty="0"/>
              <a:t>0</a:t>
            </a:r>
          </a:p>
        </p:txBody>
      </p:sp>
      <p:sp>
        <p:nvSpPr>
          <p:cNvPr id="27" name="Rectangle 26">
            <a:extLst>
              <a:ext uri="{FF2B5EF4-FFF2-40B4-BE49-F238E27FC236}">
                <a16:creationId xmlns:a16="http://schemas.microsoft.com/office/drawing/2014/main" id="{1F3215C4-2BCE-BE48-949F-5A3A79B264E8}"/>
              </a:ext>
            </a:extLst>
          </p:cNvPr>
          <p:cNvSpPr/>
          <p:nvPr/>
        </p:nvSpPr>
        <p:spPr>
          <a:xfrm>
            <a:off x="5421658" y="1546553"/>
            <a:ext cx="301686" cy="369332"/>
          </a:xfrm>
          <a:prstGeom prst="rect">
            <a:avLst/>
          </a:prstGeom>
        </p:spPr>
        <p:txBody>
          <a:bodyPr wrap="none">
            <a:spAutoFit/>
          </a:bodyPr>
          <a:lstStyle/>
          <a:p>
            <a:r>
              <a:rPr lang="en-US" i="1" dirty="0">
                <a:solidFill>
                  <a:srgbClr val="FF0000"/>
                </a:solidFill>
              </a:rPr>
              <a:t>1</a:t>
            </a:r>
          </a:p>
        </p:txBody>
      </p:sp>
      <p:sp>
        <p:nvSpPr>
          <p:cNvPr id="35" name="Rectangle 34">
            <a:extLst>
              <a:ext uri="{FF2B5EF4-FFF2-40B4-BE49-F238E27FC236}">
                <a16:creationId xmlns:a16="http://schemas.microsoft.com/office/drawing/2014/main" id="{3F9D5CD1-A805-2E47-AB73-CA4DBA6EA331}"/>
              </a:ext>
            </a:extLst>
          </p:cNvPr>
          <p:cNvSpPr/>
          <p:nvPr/>
        </p:nvSpPr>
        <p:spPr>
          <a:xfrm>
            <a:off x="203962" y="4396758"/>
            <a:ext cx="2550698" cy="369332"/>
          </a:xfrm>
          <a:prstGeom prst="rect">
            <a:avLst/>
          </a:prstGeom>
        </p:spPr>
        <p:txBody>
          <a:bodyPr wrap="none">
            <a:spAutoFit/>
          </a:bodyPr>
          <a:lstStyle/>
          <a:p>
            <a:r>
              <a:rPr lang="en-US" dirty="0"/>
              <a:t>Clip(3/4+2/4+1/4+2/4)=1</a:t>
            </a:r>
          </a:p>
        </p:txBody>
      </p:sp>
      <p:sp>
        <p:nvSpPr>
          <p:cNvPr id="36" name="Rectangle 35">
            <a:extLst>
              <a:ext uri="{FF2B5EF4-FFF2-40B4-BE49-F238E27FC236}">
                <a16:creationId xmlns:a16="http://schemas.microsoft.com/office/drawing/2014/main" id="{12D18FFD-6BF7-DB4C-95E2-98B256C26872}"/>
              </a:ext>
            </a:extLst>
          </p:cNvPr>
          <p:cNvSpPr/>
          <p:nvPr/>
        </p:nvSpPr>
        <p:spPr>
          <a:xfrm>
            <a:off x="2398392" y="1932642"/>
            <a:ext cx="1734770" cy="369332"/>
          </a:xfrm>
          <a:prstGeom prst="rect">
            <a:avLst/>
          </a:prstGeom>
        </p:spPr>
        <p:txBody>
          <a:bodyPr wrap="none">
            <a:spAutoFit/>
          </a:bodyPr>
          <a:lstStyle/>
          <a:p>
            <a:r>
              <a:rPr lang="en-US" dirty="0"/>
              <a:t>3/4: 	</a:t>
            </a:r>
            <a:r>
              <a:rPr lang="en-US" i="1" dirty="0"/>
              <a:t>0 1 </a:t>
            </a:r>
            <a:r>
              <a:rPr lang="en-US" i="1" dirty="0">
                <a:solidFill>
                  <a:srgbClr val="FF0000"/>
                </a:solidFill>
              </a:rPr>
              <a:t>1</a:t>
            </a:r>
            <a:r>
              <a:rPr lang="en-US" i="1" dirty="0"/>
              <a:t> 1</a:t>
            </a:r>
          </a:p>
        </p:txBody>
      </p:sp>
      <p:sp>
        <p:nvSpPr>
          <p:cNvPr id="37" name="Rectangle 36">
            <a:extLst>
              <a:ext uri="{FF2B5EF4-FFF2-40B4-BE49-F238E27FC236}">
                <a16:creationId xmlns:a16="http://schemas.microsoft.com/office/drawing/2014/main" id="{7A7D0295-BFF0-3A49-9F09-EA7323AF3DA5}"/>
              </a:ext>
            </a:extLst>
          </p:cNvPr>
          <p:cNvSpPr/>
          <p:nvPr/>
        </p:nvSpPr>
        <p:spPr>
          <a:xfrm>
            <a:off x="2407041" y="2351731"/>
            <a:ext cx="1734770" cy="369332"/>
          </a:xfrm>
          <a:prstGeom prst="rect">
            <a:avLst/>
          </a:prstGeom>
        </p:spPr>
        <p:txBody>
          <a:bodyPr wrap="none">
            <a:spAutoFit/>
          </a:bodyPr>
          <a:lstStyle/>
          <a:p>
            <a:r>
              <a:rPr lang="en-US" dirty="0"/>
              <a:t>2/4: 	</a:t>
            </a:r>
            <a:r>
              <a:rPr lang="en-US" i="1" dirty="0"/>
              <a:t>0 1 </a:t>
            </a:r>
            <a:r>
              <a:rPr lang="en-US" i="1" dirty="0">
                <a:solidFill>
                  <a:srgbClr val="FF0000"/>
                </a:solidFill>
              </a:rPr>
              <a:t>0</a:t>
            </a:r>
            <a:r>
              <a:rPr lang="en-US" i="1" dirty="0"/>
              <a:t> 1</a:t>
            </a:r>
          </a:p>
        </p:txBody>
      </p:sp>
      <p:sp>
        <p:nvSpPr>
          <p:cNvPr id="38" name="Rectangle 37">
            <a:extLst>
              <a:ext uri="{FF2B5EF4-FFF2-40B4-BE49-F238E27FC236}">
                <a16:creationId xmlns:a16="http://schemas.microsoft.com/office/drawing/2014/main" id="{D222447E-8ADC-9F4C-A5CF-B3CBB3B5F65E}"/>
              </a:ext>
            </a:extLst>
          </p:cNvPr>
          <p:cNvSpPr/>
          <p:nvPr/>
        </p:nvSpPr>
        <p:spPr>
          <a:xfrm>
            <a:off x="2407041" y="2768546"/>
            <a:ext cx="1734770" cy="369332"/>
          </a:xfrm>
          <a:prstGeom prst="rect">
            <a:avLst/>
          </a:prstGeom>
        </p:spPr>
        <p:txBody>
          <a:bodyPr wrap="none">
            <a:spAutoFit/>
          </a:bodyPr>
          <a:lstStyle/>
          <a:p>
            <a:r>
              <a:rPr lang="en-US" dirty="0"/>
              <a:t>1/4: 	</a:t>
            </a:r>
            <a:r>
              <a:rPr lang="en-US" i="1" dirty="0"/>
              <a:t>0 0 </a:t>
            </a:r>
            <a:r>
              <a:rPr lang="en-US" i="1" dirty="0">
                <a:solidFill>
                  <a:srgbClr val="FF0000"/>
                </a:solidFill>
              </a:rPr>
              <a:t>0</a:t>
            </a:r>
            <a:r>
              <a:rPr lang="en-US" i="1" dirty="0"/>
              <a:t> 1</a:t>
            </a:r>
          </a:p>
        </p:txBody>
      </p:sp>
      <p:sp>
        <p:nvSpPr>
          <p:cNvPr id="39" name="Rectangle 38">
            <a:extLst>
              <a:ext uri="{FF2B5EF4-FFF2-40B4-BE49-F238E27FC236}">
                <a16:creationId xmlns:a16="http://schemas.microsoft.com/office/drawing/2014/main" id="{8A6E2F0E-2C2E-0549-9DEC-31C18160AC75}"/>
              </a:ext>
            </a:extLst>
          </p:cNvPr>
          <p:cNvSpPr/>
          <p:nvPr/>
        </p:nvSpPr>
        <p:spPr>
          <a:xfrm>
            <a:off x="2402840" y="3164700"/>
            <a:ext cx="1734770" cy="369332"/>
          </a:xfrm>
          <a:prstGeom prst="rect">
            <a:avLst/>
          </a:prstGeom>
        </p:spPr>
        <p:txBody>
          <a:bodyPr wrap="none">
            <a:spAutoFit/>
          </a:bodyPr>
          <a:lstStyle/>
          <a:p>
            <a:r>
              <a:rPr lang="en-US" dirty="0"/>
              <a:t>2/4: 	</a:t>
            </a:r>
            <a:r>
              <a:rPr lang="en-US" i="1" dirty="0"/>
              <a:t>1 0 </a:t>
            </a:r>
            <a:r>
              <a:rPr lang="en-US" i="1" dirty="0">
                <a:solidFill>
                  <a:srgbClr val="FF0000"/>
                </a:solidFill>
              </a:rPr>
              <a:t>0</a:t>
            </a:r>
            <a:r>
              <a:rPr lang="en-US" i="1" dirty="0"/>
              <a:t> 1</a:t>
            </a:r>
          </a:p>
        </p:txBody>
      </p:sp>
      <p:sp>
        <p:nvSpPr>
          <p:cNvPr id="40" name="Rectangle 39">
            <a:extLst>
              <a:ext uri="{FF2B5EF4-FFF2-40B4-BE49-F238E27FC236}">
                <a16:creationId xmlns:a16="http://schemas.microsoft.com/office/drawing/2014/main" id="{8BD2AFFB-BDD1-484D-957B-C7CBC3409AA0}"/>
              </a:ext>
            </a:extLst>
          </p:cNvPr>
          <p:cNvSpPr/>
          <p:nvPr/>
        </p:nvSpPr>
        <p:spPr>
          <a:xfrm>
            <a:off x="9176263" y="3190100"/>
            <a:ext cx="811441" cy="369332"/>
          </a:xfrm>
          <a:prstGeom prst="rect">
            <a:avLst/>
          </a:prstGeom>
        </p:spPr>
        <p:txBody>
          <a:bodyPr wrap="none">
            <a:spAutoFit/>
          </a:bodyPr>
          <a:lstStyle/>
          <a:p>
            <a:r>
              <a:rPr lang="en-US" i="1" dirty="0"/>
              <a:t>1 1 </a:t>
            </a:r>
            <a:r>
              <a:rPr lang="en-US" i="1" dirty="0">
                <a:solidFill>
                  <a:srgbClr val="FF0000"/>
                </a:solidFill>
              </a:rPr>
              <a:t>1</a:t>
            </a:r>
            <a:r>
              <a:rPr lang="en-US" i="1" dirty="0"/>
              <a:t> 1</a:t>
            </a:r>
            <a:endParaRPr lang="en-US" i="1" dirty="0">
              <a:solidFill>
                <a:srgbClr val="FF0000"/>
              </a:solidFill>
            </a:endParaRPr>
          </a:p>
        </p:txBody>
      </p:sp>
      <p:cxnSp>
        <p:nvCxnSpPr>
          <p:cNvPr id="41" name="Straight Connector 40">
            <a:extLst>
              <a:ext uri="{FF2B5EF4-FFF2-40B4-BE49-F238E27FC236}">
                <a16:creationId xmlns:a16="http://schemas.microsoft.com/office/drawing/2014/main" id="{84456AAC-187F-4A4C-8CF3-61FB6D4E2701}"/>
              </a:ext>
            </a:extLst>
          </p:cNvPr>
          <p:cNvCxnSpPr>
            <a:cxnSpLocks/>
            <a:stCxn id="42" idx="6"/>
          </p:cNvCxnSpPr>
          <p:nvPr/>
        </p:nvCxnSpPr>
        <p:spPr>
          <a:xfrm flipV="1">
            <a:off x="5013959" y="4993106"/>
            <a:ext cx="680955" cy="198342"/>
          </a:xfrm>
          <a:prstGeom prst="line">
            <a:avLst/>
          </a:prstGeom>
          <a:ln w="38100">
            <a:solidFill>
              <a:schemeClr val="accent1"/>
            </a:solidFill>
            <a:headEnd type="triangle"/>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ED20DCEC-64CF-3644-84E4-303A27E7DBDC}"/>
              </a:ext>
            </a:extLst>
          </p:cNvPr>
          <p:cNvSpPr/>
          <p:nvPr/>
        </p:nvSpPr>
        <p:spPr>
          <a:xfrm>
            <a:off x="4739639" y="5054288"/>
            <a:ext cx="274320" cy="27432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t>+</a:t>
            </a:r>
          </a:p>
        </p:txBody>
      </p:sp>
      <p:cxnSp>
        <p:nvCxnSpPr>
          <p:cNvPr id="43" name="Straight Connector 42">
            <a:extLst>
              <a:ext uri="{FF2B5EF4-FFF2-40B4-BE49-F238E27FC236}">
                <a16:creationId xmlns:a16="http://schemas.microsoft.com/office/drawing/2014/main" id="{A2737283-A5AB-074C-AA59-45B6C81A75E8}"/>
              </a:ext>
            </a:extLst>
          </p:cNvPr>
          <p:cNvCxnSpPr>
            <a:cxnSpLocks/>
            <a:stCxn id="42" idx="5"/>
          </p:cNvCxnSpPr>
          <p:nvPr/>
        </p:nvCxnSpPr>
        <p:spPr>
          <a:xfrm>
            <a:off x="4973786" y="5288435"/>
            <a:ext cx="721128" cy="40173"/>
          </a:xfrm>
          <a:prstGeom prst="line">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11FD17D-5CDF-6A4F-88FF-F926ACEFAF14}"/>
              </a:ext>
            </a:extLst>
          </p:cNvPr>
          <p:cNvCxnSpPr>
            <a:cxnSpLocks/>
            <a:endCxn id="42" idx="3"/>
          </p:cNvCxnSpPr>
          <p:nvPr/>
        </p:nvCxnSpPr>
        <p:spPr>
          <a:xfrm flipV="1">
            <a:off x="4204166" y="5288435"/>
            <a:ext cx="575646" cy="48636"/>
          </a:xfrm>
          <a:prstGeom prst="line">
            <a:avLst/>
          </a:prstGeom>
          <a:ln w="381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FFAFFDC-AEAC-F243-A153-401731E74045}"/>
              </a:ext>
            </a:extLst>
          </p:cNvPr>
          <p:cNvCxnSpPr>
            <a:cxnSpLocks/>
          </p:cNvCxnSpPr>
          <p:nvPr/>
        </p:nvCxnSpPr>
        <p:spPr>
          <a:xfrm>
            <a:off x="8136086" y="5337071"/>
            <a:ext cx="550714" cy="0"/>
          </a:xfrm>
          <a:prstGeom prst="line">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1561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uNSADD</a:t>
            </a:r>
            <a:r>
              <a:rPr lang="en-US" sz="3200" dirty="0"/>
              <a:t>: unipolar</a:t>
            </a:r>
            <a:endParaRPr lang="en-US" sz="2800" dirty="0"/>
          </a:p>
          <a:p>
            <a:pPr marL="914400" lvl="1" indent="-457200">
              <a:buFont typeface="Arial" panose="020B0604020202020204" pitchFamily="34" charset="0"/>
              <a:buChar char="•"/>
            </a:pPr>
            <a:endParaRPr lang="en-US" sz="2800" dirty="0"/>
          </a:p>
        </p:txBody>
      </p:sp>
      <p:graphicFrame>
        <p:nvGraphicFramePr>
          <p:cNvPr id="45" name="Table 44">
            <a:extLst>
              <a:ext uri="{FF2B5EF4-FFF2-40B4-BE49-F238E27FC236}">
                <a16:creationId xmlns:a16="http://schemas.microsoft.com/office/drawing/2014/main" id="{45567121-AFF7-DC47-ABCD-E97B909B71C4}"/>
              </a:ext>
            </a:extLst>
          </p:cNvPr>
          <p:cNvGraphicFramePr>
            <a:graphicFrameLocks noGrp="1"/>
          </p:cNvGraphicFramePr>
          <p:nvPr>
            <p:extLst>
              <p:ext uri="{D42A27DB-BD31-4B8C-83A1-F6EECF244321}">
                <p14:modId xmlns:p14="http://schemas.microsoft.com/office/powerpoint/2010/main" val="2567514723"/>
              </p:ext>
            </p:extLst>
          </p:nvPr>
        </p:nvGraphicFramePr>
        <p:xfrm>
          <a:off x="3200227" y="4401508"/>
          <a:ext cx="6450523"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770317">
                  <a:extLst>
                    <a:ext uri="{9D8B030D-6E8A-4147-A177-3AD203B41FA5}">
                      <a16:colId xmlns:a16="http://schemas.microsoft.com/office/drawing/2014/main" val="603914660"/>
                    </a:ext>
                  </a:extLst>
                </a:gridCol>
                <a:gridCol w="958197">
                  <a:extLst>
                    <a:ext uri="{9D8B030D-6E8A-4147-A177-3AD203B41FA5}">
                      <a16:colId xmlns:a16="http://schemas.microsoft.com/office/drawing/2014/main" val="1206645675"/>
                    </a:ext>
                  </a:extLst>
                </a:gridCol>
                <a:gridCol w="927100">
                  <a:extLst>
                    <a:ext uri="{9D8B030D-6E8A-4147-A177-3AD203B41FA5}">
                      <a16:colId xmlns:a16="http://schemas.microsoft.com/office/drawing/2014/main" val="3817127643"/>
                    </a:ext>
                  </a:extLst>
                </a:gridCol>
                <a:gridCol w="1154132">
                  <a:extLst>
                    <a:ext uri="{9D8B030D-6E8A-4147-A177-3AD203B41FA5}">
                      <a16:colId xmlns:a16="http://schemas.microsoft.com/office/drawing/2014/main" val="3782888634"/>
                    </a:ext>
                  </a:extLst>
                </a:gridCol>
                <a:gridCol w="914718">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Input count (PC)</a:t>
                      </a:r>
                    </a:p>
                  </a:txBody>
                  <a:tcPr/>
                </a:tc>
                <a:tc>
                  <a:txBody>
                    <a:bodyPr/>
                    <a:lstStyle/>
                    <a:p>
                      <a:r>
                        <a:rPr lang="en-US" dirty="0" err="1"/>
                        <a:t>Acc</a:t>
                      </a:r>
                      <a:r>
                        <a:rPr lang="en-US" dirty="0"/>
                        <a:t> (1)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Acc</a:t>
                      </a:r>
                      <a:r>
                        <a:rPr lang="en-US" dirty="0"/>
                        <a:t> (3)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Acc</a:t>
                      </a:r>
                      <a:r>
                        <a:rPr lang="en-US" dirty="0"/>
                        <a:t> (1&gt;3)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4</a:t>
                      </a:r>
                    </a:p>
                  </a:txBody>
                  <a:tcPr/>
                </a:tc>
                <a:tc>
                  <a:txBody>
                    <a:bodyPr/>
                    <a:lstStyle/>
                    <a:p>
                      <a:r>
                        <a:rPr lang="en-US" dirty="0"/>
                        <a:t>4</a:t>
                      </a:r>
                    </a:p>
                  </a:txBody>
                  <a:tcPr/>
                </a:tc>
                <a:tc>
                  <a:txBody>
                    <a:bodyPr/>
                    <a:lstStyle/>
                    <a:p>
                      <a:r>
                        <a:rPr lang="en-US" dirty="0"/>
                        <a:t>0</a:t>
                      </a:r>
                    </a:p>
                  </a:txBody>
                  <a:tcPr/>
                </a:tc>
                <a:tc>
                  <a:txBody>
                    <a:bodyPr/>
                    <a:lstStyle/>
                    <a:p>
                      <a:r>
                        <a:rPr lang="en-US" dirty="0"/>
                        <a:t>True</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1</a:t>
                      </a:r>
                    </a:p>
                  </a:txBody>
                  <a:tcPr/>
                </a:tc>
                <a:tc>
                  <a:txBody>
                    <a:bodyPr/>
                    <a:lstStyle/>
                    <a:p>
                      <a:r>
                        <a:rPr lang="en-US" dirty="0"/>
                        <a:t>5</a:t>
                      </a:r>
                    </a:p>
                  </a:txBody>
                  <a:tcPr/>
                </a:tc>
                <a:tc>
                  <a:txBody>
                    <a:bodyPr/>
                    <a:lstStyle/>
                    <a:p>
                      <a:r>
                        <a:rPr lang="en-US" dirty="0"/>
                        <a:t>1</a:t>
                      </a:r>
                    </a:p>
                  </a:txBody>
                  <a:tcPr/>
                </a:tc>
                <a:tc>
                  <a:txBody>
                    <a:bodyPr/>
                    <a:lstStyle/>
                    <a:p>
                      <a:r>
                        <a:rPr lang="en-US" dirty="0"/>
                        <a:t>True</a:t>
                      </a:r>
                    </a:p>
                  </a:txBody>
                  <a:tcPr/>
                </a:tc>
                <a:tc>
                  <a:txBody>
                    <a:bodyPr/>
                    <a:lstStyle/>
                    <a:p>
                      <a:r>
                        <a:rPr lang="en-US" dirty="0"/>
                        <a:t>1</a:t>
                      </a:r>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r>
                        <a:rPr lang="en-US" dirty="0"/>
                        <a:t>2</a:t>
                      </a:r>
                    </a:p>
                  </a:txBody>
                  <a:tcPr>
                    <a:solidFill>
                      <a:srgbClr val="FF7E79"/>
                    </a:solidFill>
                  </a:tcPr>
                </a:tc>
                <a:tc>
                  <a:txBody>
                    <a:bodyPr/>
                    <a:lstStyle/>
                    <a:p>
                      <a:r>
                        <a:rPr lang="en-US" dirty="0"/>
                        <a:t>7</a:t>
                      </a:r>
                    </a:p>
                  </a:txBody>
                  <a:tcPr>
                    <a:solidFill>
                      <a:srgbClr val="FF7E79"/>
                    </a:solidFill>
                  </a:tcPr>
                </a:tc>
                <a:tc>
                  <a:txBody>
                    <a:bodyPr/>
                    <a:lstStyle/>
                    <a:p>
                      <a:r>
                        <a:rPr lang="en-US" dirty="0"/>
                        <a:t>2</a:t>
                      </a:r>
                    </a:p>
                  </a:txBody>
                  <a:tcPr>
                    <a:solidFill>
                      <a:srgbClr val="FF7E79"/>
                    </a:solidFill>
                  </a:tcPr>
                </a:tc>
                <a:tc>
                  <a:txBody>
                    <a:bodyPr/>
                    <a:lstStyle/>
                    <a:p>
                      <a:r>
                        <a:rPr lang="en-US" dirty="0"/>
                        <a:t>True</a:t>
                      </a:r>
                    </a:p>
                  </a:txBody>
                  <a:tcPr>
                    <a:solidFill>
                      <a:srgbClr val="FF7E79"/>
                    </a:solidFill>
                  </a:tcPr>
                </a:tc>
                <a:tc>
                  <a:txBody>
                    <a:bodyPr/>
                    <a:lstStyle/>
                    <a:p>
                      <a:r>
                        <a:rPr lang="en-US" dirty="0"/>
                        <a:t>1</a:t>
                      </a:r>
                    </a:p>
                  </a:txBody>
                  <a:tcPr>
                    <a:solidFill>
                      <a:srgbClr val="FF7E79"/>
                    </a:solidFill>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0733628"/>
                  </a:ext>
                </a:extLst>
              </a:tr>
            </a:tbl>
          </a:graphicData>
        </a:graphic>
      </p:graphicFrame>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Non-scaled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43</a:t>
            </a:fld>
            <a:endParaRPr lang="en-US"/>
          </a:p>
        </p:txBody>
      </p:sp>
      <p:pic>
        <p:nvPicPr>
          <p:cNvPr id="22" name="Picture 21">
            <a:extLst>
              <a:ext uri="{FF2B5EF4-FFF2-40B4-BE49-F238E27FC236}">
                <a16:creationId xmlns:a16="http://schemas.microsoft.com/office/drawing/2014/main" id="{D3CF581F-070B-D946-9E0D-5C74E8B96F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8362" y="1872343"/>
            <a:ext cx="4781350" cy="2442060"/>
          </a:xfrm>
          <a:prstGeom prst="rect">
            <a:avLst/>
          </a:prstGeom>
        </p:spPr>
      </p:pic>
      <p:sp>
        <p:nvSpPr>
          <p:cNvPr id="23" name="Rectangle 22">
            <a:extLst>
              <a:ext uri="{FF2B5EF4-FFF2-40B4-BE49-F238E27FC236}">
                <a16:creationId xmlns:a16="http://schemas.microsoft.com/office/drawing/2014/main" id="{8B218D47-19CF-0343-BC2E-3A57BCD82B7C}"/>
              </a:ext>
            </a:extLst>
          </p:cNvPr>
          <p:cNvSpPr/>
          <p:nvPr/>
        </p:nvSpPr>
        <p:spPr>
          <a:xfrm>
            <a:off x="6425488" y="1937606"/>
            <a:ext cx="301686" cy="369332"/>
          </a:xfrm>
          <a:prstGeom prst="rect">
            <a:avLst/>
          </a:prstGeom>
        </p:spPr>
        <p:txBody>
          <a:bodyPr wrap="none">
            <a:spAutoFit/>
          </a:bodyPr>
          <a:lstStyle/>
          <a:p>
            <a:r>
              <a:rPr lang="en-US" i="1" dirty="0">
                <a:solidFill>
                  <a:srgbClr val="FF0000"/>
                </a:solidFill>
              </a:rPr>
              <a:t>7</a:t>
            </a:r>
          </a:p>
        </p:txBody>
      </p:sp>
      <p:sp>
        <p:nvSpPr>
          <p:cNvPr id="24" name="Rectangle 23">
            <a:extLst>
              <a:ext uri="{FF2B5EF4-FFF2-40B4-BE49-F238E27FC236}">
                <a16:creationId xmlns:a16="http://schemas.microsoft.com/office/drawing/2014/main" id="{BAE7AD1C-3F2B-DD47-B407-A65FCAC82AD6}"/>
              </a:ext>
            </a:extLst>
          </p:cNvPr>
          <p:cNvSpPr/>
          <p:nvPr/>
        </p:nvSpPr>
        <p:spPr>
          <a:xfrm>
            <a:off x="7158460" y="3852846"/>
            <a:ext cx="301686" cy="369332"/>
          </a:xfrm>
          <a:prstGeom prst="rect">
            <a:avLst/>
          </a:prstGeom>
        </p:spPr>
        <p:txBody>
          <a:bodyPr wrap="none">
            <a:spAutoFit/>
          </a:bodyPr>
          <a:lstStyle/>
          <a:p>
            <a:r>
              <a:rPr lang="en-US" i="1" dirty="0">
                <a:solidFill>
                  <a:srgbClr val="FF0000"/>
                </a:solidFill>
              </a:rPr>
              <a:t>2</a:t>
            </a:r>
          </a:p>
        </p:txBody>
      </p:sp>
      <p:sp>
        <p:nvSpPr>
          <p:cNvPr id="25" name="Rectangle 24">
            <a:extLst>
              <a:ext uri="{FF2B5EF4-FFF2-40B4-BE49-F238E27FC236}">
                <a16:creationId xmlns:a16="http://schemas.microsoft.com/office/drawing/2014/main" id="{5FDFB154-984A-BC47-864A-418301AD753C}"/>
              </a:ext>
            </a:extLst>
          </p:cNvPr>
          <p:cNvSpPr/>
          <p:nvPr/>
        </p:nvSpPr>
        <p:spPr>
          <a:xfrm>
            <a:off x="5421658" y="4073615"/>
            <a:ext cx="301686" cy="369332"/>
          </a:xfrm>
          <a:prstGeom prst="rect">
            <a:avLst/>
          </a:prstGeom>
        </p:spPr>
        <p:txBody>
          <a:bodyPr wrap="none">
            <a:spAutoFit/>
          </a:bodyPr>
          <a:lstStyle/>
          <a:p>
            <a:r>
              <a:rPr lang="en-US" i="1" dirty="0"/>
              <a:t>0</a:t>
            </a:r>
          </a:p>
        </p:txBody>
      </p:sp>
      <p:sp>
        <p:nvSpPr>
          <p:cNvPr id="27" name="Rectangle 26">
            <a:extLst>
              <a:ext uri="{FF2B5EF4-FFF2-40B4-BE49-F238E27FC236}">
                <a16:creationId xmlns:a16="http://schemas.microsoft.com/office/drawing/2014/main" id="{B0083265-2DDD-9C4C-BD3F-5A0ECD27BB63}"/>
              </a:ext>
            </a:extLst>
          </p:cNvPr>
          <p:cNvSpPr/>
          <p:nvPr/>
        </p:nvSpPr>
        <p:spPr>
          <a:xfrm>
            <a:off x="5421658" y="1546553"/>
            <a:ext cx="301686" cy="369332"/>
          </a:xfrm>
          <a:prstGeom prst="rect">
            <a:avLst/>
          </a:prstGeom>
        </p:spPr>
        <p:txBody>
          <a:bodyPr wrap="none">
            <a:spAutoFit/>
          </a:bodyPr>
          <a:lstStyle/>
          <a:p>
            <a:r>
              <a:rPr lang="en-US" i="1" dirty="0">
                <a:solidFill>
                  <a:srgbClr val="FF0000"/>
                </a:solidFill>
              </a:rPr>
              <a:t>2</a:t>
            </a:r>
          </a:p>
        </p:txBody>
      </p:sp>
      <p:sp>
        <p:nvSpPr>
          <p:cNvPr id="35" name="Rectangle 34">
            <a:extLst>
              <a:ext uri="{FF2B5EF4-FFF2-40B4-BE49-F238E27FC236}">
                <a16:creationId xmlns:a16="http://schemas.microsoft.com/office/drawing/2014/main" id="{A33C1348-09F0-9640-B36D-C92A91C86C8B}"/>
              </a:ext>
            </a:extLst>
          </p:cNvPr>
          <p:cNvSpPr/>
          <p:nvPr/>
        </p:nvSpPr>
        <p:spPr>
          <a:xfrm>
            <a:off x="203962" y="4396758"/>
            <a:ext cx="2550698" cy="369332"/>
          </a:xfrm>
          <a:prstGeom prst="rect">
            <a:avLst/>
          </a:prstGeom>
        </p:spPr>
        <p:txBody>
          <a:bodyPr wrap="none">
            <a:spAutoFit/>
          </a:bodyPr>
          <a:lstStyle/>
          <a:p>
            <a:r>
              <a:rPr lang="en-US" dirty="0"/>
              <a:t>Clip(3/4+2/4+1/4+2/4)=1</a:t>
            </a:r>
          </a:p>
        </p:txBody>
      </p:sp>
      <p:sp>
        <p:nvSpPr>
          <p:cNvPr id="36" name="Rectangle 35">
            <a:extLst>
              <a:ext uri="{FF2B5EF4-FFF2-40B4-BE49-F238E27FC236}">
                <a16:creationId xmlns:a16="http://schemas.microsoft.com/office/drawing/2014/main" id="{C6913962-A827-8148-8894-6362118EB118}"/>
              </a:ext>
            </a:extLst>
          </p:cNvPr>
          <p:cNvSpPr/>
          <p:nvPr/>
        </p:nvSpPr>
        <p:spPr>
          <a:xfrm>
            <a:off x="2398392" y="1932642"/>
            <a:ext cx="1734770" cy="369332"/>
          </a:xfrm>
          <a:prstGeom prst="rect">
            <a:avLst/>
          </a:prstGeom>
        </p:spPr>
        <p:txBody>
          <a:bodyPr wrap="none">
            <a:spAutoFit/>
          </a:bodyPr>
          <a:lstStyle/>
          <a:p>
            <a:r>
              <a:rPr lang="en-US" dirty="0"/>
              <a:t>3/4: 	</a:t>
            </a:r>
            <a:r>
              <a:rPr lang="en-US" i="1" dirty="0"/>
              <a:t>0 </a:t>
            </a:r>
            <a:r>
              <a:rPr lang="en-US" i="1" dirty="0">
                <a:solidFill>
                  <a:srgbClr val="FF0000"/>
                </a:solidFill>
              </a:rPr>
              <a:t>1</a:t>
            </a:r>
            <a:r>
              <a:rPr lang="en-US" i="1" dirty="0"/>
              <a:t> 1 1</a:t>
            </a:r>
          </a:p>
        </p:txBody>
      </p:sp>
      <p:sp>
        <p:nvSpPr>
          <p:cNvPr id="37" name="Rectangle 36">
            <a:extLst>
              <a:ext uri="{FF2B5EF4-FFF2-40B4-BE49-F238E27FC236}">
                <a16:creationId xmlns:a16="http://schemas.microsoft.com/office/drawing/2014/main" id="{87052951-E2C4-694D-99F1-A59CE09325B0}"/>
              </a:ext>
            </a:extLst>
          </p:cNvPr>
          <p:cNvSpPr/>
          <p:nvPr/>
        </p:nvSpPr>
        <p:spPr>
          <a:xfrm>
            <a:off x="2407041" y="2351731"/>
            <a:ext cx="1734770" cy="369332"/>
          </a:xfrm>
          <a:prstGeom prst="rect">
            <a:avLst/>
          </a:prstGeom>
        </p:spPr>
        <p:txBody>
          <a:bodyPr wrap="none">
            <a:spAutoFit/>
          </a:bodyPr>
          <a:lstStyle/>
          <a:p>
            <a:r>
              <a:rPr lang="en-US" dirty="0"/>
              <a:t>2/4: 	</a:t>
            </a:r>
            <a:r>
              <a:rPr lang="en-US" i="1" dirty="0"/>
              <a:t>0 </a:t>
            </a:r>
            <a:r>
              <a:rPr lang="en-US" i="1" dirty="0">
                <a:solidFill>
                  <a:srgbClr val="FF0000"/>
                </a:solidFill>
              </a:rPr>
              <a:t>1</a:t>
            </a:r>
            <a:r>
              <a:rPr lang="en-US" i="1" dirty="0"/>
              <a:t> 0 1</a:t>
            </a:r>
          </a:p>
        </p:txBody>
      </p:sp>
      <p:sp>
        <p:nvSpPr>
          <p:cNvPr id="38" name="Rectangle 37">
            <a:extLst>
              <a:ext uri="{FF2B5EF4-FFF2-40B4-BE49-F238E27FC236}">
                <a16:creationId xmlns:a16="http://schemas.microsoft.com/office/drawing/2014/main" id="{293070C3-73B8-A94D-B171-7F649CD660A5}"/>
              </a:ext>
            </a:extLst>
          </p:cNvPr>
          <p:cNvSpPr/>
          <p:nvPr/>
        </p:nvSpPr>
        <p:spPr>
          <a:xfrm>
            <a:off x="2407041" y="2768546"/>
            <a:ext cx="1734770" cy="369332"/>
          </a:xfrm>
          <a:prstGeom prst="rect">
            <a:avLst/>
          </a:prstGeom>
        </p:spPr>
        <p:txBody>
          <a:bodyPr wrap="none">
            <a:spAutoFit/>
          </a:bodyPr>
          <a:lstStyle/>
          <a:p>
            <a:r>
              <a:rPr lang="en-US" dirty="0"/>
              <a:t>1/4: 	</a:t>
            </a:r>
            <a:r>
              <a:rPr lang="en-US" i="1" dirty="0"/>
              <a:t>0 </a:t>
            </a:r>
            <a:r>
              <a:rPr lang="en-US" i="1" dirty="0">
                <a:solidFill>
                  <a:srgbClr val="FF0000"/>
                </a:solidFill>
              </a:rPr>
              <a:t>0</a:t>
            </a:r>
            <a:r>
              <a:rPr lang="en-US" i="1" dirty="0"/>
              <a:t> 0 1</a:t>
            </a:r>
          </a:p>
        </p:txBody>
      </p:sp>
      <p:sp>
        <p:nvSpPr>
          <p:cNvPr id="39" name="Rectangle 38">
            <a:extLst>
              <a:ext uri="{FF2B5EF4-FFF2-40B4-BE49-F238E27FC236}">
                <a16:creationId xmlns:a16="http://schemas.microsoft.com/office/drawing/2014/main" id="{E99F6D43-D2D8-884B-A41A-9752622D9452}"/>
              </a:ext>
            </a:extLst>
          </p:cNvPr>
          <p:cNvSpPr/>
          <p:nvPr/>
        </p:nvSpPr>
        <p:spPr>
          <a:xfrm>
            <a:off x="2402840" y="3164700"/>
            <a:ext cx="1734770" cy="369332"/>
          </a:xfrm>
          <a:prstGeom prst="rect">
            <a:avLst/>
          </a:prstGeom>
        </p:spPr>
        <p:txBody>
          <a:bodyPr wrap="none">
            <a:spAutoFit/>
          </a:bodyPr>
          <a:lstStyle/>
          <a:p>
            <a:r>
              <a:rPr lang="en-US" dirty="0"/>
              <a:t>2/4: 	</a:t>
            </a:r>
            <a:r>
              <a:rPr lang="en-US" i="1" dirty="0"/>
              <a:t>1 </a:t>
            </a:r>
            <a:r>
              <a:rPr lang="en-US" i="1" dirty="0">
                <a:solidFill>
                  <a:srgbClr val="FF0000"/>
                </a:solidFill>
              </a:rPr>
              <a:t>0</a:t>
            </a:r>
            <a:r>
              <a:rPr lang="en-US" i="1" dirty="0"/>
              <a:t> 0 1</a:t>
            </a:r>
          </a:p>
        </p:txBody>
      </p:sp>
      <p:sp>
        <p:nvSpPr>
          <p:cNvPr id="40" name="Rectangle 39">
            <a:extLst>
              <a:ext uri="{FF2B5EF4-FFF2-40B4-BE49-F238E27FC236}">
                <a16:creationId xmlns:a16="http://schemas.microsoft.com/office/drawing/2014/main" id="{A5D4C9A4-66C4-594D-9FA7-8330D8B1FC34}"/>
              </a:ext>
            </a:extLst>
          </p:cNvPr>
          <p:cNvSpPr/>
          <p:nvPr/>
        </p:nvSpPr>
        <p:spPr>
          <a:xfrm>
            <a:off x="9176263" y="3190100"/>
            <a:ext cx="811441" cy="369332"/>
          </a:xfrm>
          <a:prstGeom prst="rect">
            <a:avLst/>
          </a:prstGeom>
        </p:spPr>
        <p:txBody>
          <a:bodyPr wrap="none">
            <a:spAutoFit/>
          </a:bodyPr>
          <a:lstStyle/>
          <a:p>
            <a:r>
              <a:rPr lang="en-US" i="1" dirty="0"/>
              <a:t>1 </a:t>
            </a:r>
            <a:r>
              <a:rPr lang="en-US" i="1" dirty="0">
                <a:solidFill>
                  <a:srgbClr val="FF0000"/>
                </a:solidFill>
              </a:rPr>
              <a:t>1</a:t>
            </a:r>
            <a:r>
              <a:rPr lang="en-US" i="1" dirty="0"/>
              <a:t> 1 1</a:t>
            </a:r>
            <a:endParaRPr lang="en-US" i="1" dirty="0">
              <a:solidFill>
                <a:srgbClr val="FF0000"/>
              </a:solidFill>
            </a:endParaRPr>
          </a:p>
        </p:txBody>
      </p:sp>
      <p:cxnSp>
        <p:nvCxnSpPr>
          <p:cNvPr id="41" name="Straight Connector 40">
            <a:extLst>
              <a:ext uri="{FF2B5EF4-FFF2-40B4-BE49-F238E27FC236}">
                <a16:creationId xmlns:a16="http://schemas.microsoft.com/office/drawing/2014/main" id="{1763956E-77B1-9945-80D9-E0BC6ED491AD}"/>
              </a:ext>
            </a:extLst>
          </p:cNvPr>
          <p:cNvCxnSpPr>
            <a:cxnSpLocks/>
            <a:stCxn id="42" idx="6"/>
          </p:cNvCxnSpPr>
          <p:nvPr/>
        </p:nvCxnSpPr>
        <p:spPr>
          <a:xfrm flipV="1">
            <a:off x="5013959" y="5348706"/>
            <a:ext cx="680955" cy="198342"/>
          </a:xfrm>
          <a:prstGeom prst="line">
            <a:avLst/>
          </a:prstGeom>
          <a:ln w="38100">
            <a:solidFill>
              <a:schemeClr val="accent1"/>
            </a:solidFill>
            <a:headEnd type="triangle"/>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4D6E5F67-84D7-B847-8110-65FEEB38D9D4}"/>
              </a:ext>
            </a:extLst>
          </p:cNvPr>
          <p:cNvSpPr/>
          <p:nvPr/>
        </p:nvSpPr>
        <p:spPr>
          <a:xfrm>
            <a:off x="4739639" y="5409888"/>
            <a:ext cx="274320" cy="27432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t>+</a:t>
            </a:r>
          </a:p>
        </p:txBody>
      </p:sp>
      <p:cxnSp>
        <p:nvCxnSpPr>
          <p:cNvPr id="43" name="Straight Connector 42">
            <a:extLst>
              <a:ext uri="{FF2B5EF4-FFF2-40B4-BE49-F238E27FC236}">
                <a16:creationId xmlns:a16="http://schemas.microsoft.com/office/drawing/2014/main" id="{774B6F59-AEB1-E04A-A27E-F9ACD6947BE7}"/>
              </a:ext>
            </a:extLst>
          </p:cNvPr>
          <p:cNvCxnSpPr>
            <a:cxnSpLocks/>
            <a:stCxn id="42" idx="5"/>
          </p:cNvCxnSpPr>
          <p:nvPr/>
        </p:nvCxnSpPr>
        <p:spPr>
          <a:xfrm>
            <a:off x="4973786" y="5644035"/>
            <a:ext cx="721128" cy="40173"/>
          </a:xfrm>
          <a:prstGeom prst="line">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142FACC3-5B96-4942-A793-F3FE3C2B78F1}"/>
              </a:ext>
            </a:extLst>
          </p:cNvPr>
          <p:cNvCxnSpPr>
            <a:cxnSpLocks/>
            <a:endCxn id="42" idx="3"/>
          </p:cNvCxnSpPr>
          <p:nvPr/>
        </p:nvCxnSpPr>
        <p:spPr>
          <a:xfrm flipV="1">
            <a:off x="4204166" y="5644035"/>
            <a:ext cx="575646" cy="48636"/>
          </a:xfrm>
          <a:prstGeom prst="line">
            <a:avLst/>
          </a:prstGeom>
          <a:ln w="381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5D2E707-5F75-3E4F-A2A3-DD7E7ADF65BA}"/>
              </a:ext>
            </a:extLst>
          </p:cNvPr>
          <p:cNvCxnSpPr>
            <a:cxnSpLocks/>
          </p:cNvCxnSpPr>
          <p:nvPr/>
        </p:nvCxnSpPr>
        <p:spPr>
          <a:xfrm>
            <a:off x="8138160" y="5692671"/>
            <a:ext cx="550714" cy="0"/>
          </a:xfrm>
          <a:prstGeom prst="line">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07273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uNSADD</a:t>
            </a:r>
            <a:r>
              <a:rPr lang="en-US" sz="3200" dirty="0"/>
              <a:t>: unipolar</a:t>
            </a:r>
            <a:endParaRPr lang="en-US" sz="2800" dirty="0"/>
          </a:p>
          <a:p>
            <a:pPr marL="914400" lvl="1" indent="-457200">
              <a:buFont typeface="Arial" panose="020B0604020202020204" pitchFamily="34" charset="0"/>
              <a:buChar char="•"/>
            </a:pPr>
            <a:endParaRPr lang="en-US" sz="2800" dirty="0"/>
          </a:p>
        </p:txBody>
      </p:sp>
      <p:graphicFrame>
        <p:nvGraphicFramePr>
          <p:cNvPr id="43" name="Table 42">
            <a:extLst>
              <a:ext uri="{FF2B5EF4-FFF2-40B4-BE49-F238E27FC236}">
                <a16:creationId xmlns:a16="http://schemas.microsoft.com/office/drawing/2014/main" id="{88D14317-E5CB-334E-8FB7-6E47BE906C4F}"/>
              </a:ext>
            </a:extLst>
          </p:cNvPr>
          <p:cNvGraphicFramePr>
            <a:graphicFrameLocks noGrp="1"/>
          </p:cNvGraphicFramePr>
          <p:nvPr>
            <p:extLst>
              <p:ext uri="{D42A27DB-BD31-4B8C-83A1-F6EECF244321}">
                <p14:modId xmlns:p14="http://schemas.microsoft.com/office/powerpoint/2010/main" val="3092057019"/>
              </p:ext>
            </p:extLst>
          </p:nvPr>
        </p:nvGraphicFramePr>
        <p:xfrm>
          <a:off x="3200227" y="4401508"/>
          <a:ext cx="6450523"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770317">
                  <a:extLst>
                    <a:ext uri="{9D8B030D-6E8A-4147-A177-3AD203B41FA5}">
                      <a16:colId xmlns:a16="http://schemas.microsoft.com/office/drawing/2014/main" val="603914660"/>
                    </a:ext>
                  </a:extLst>
                </a:gridCol>
                <a:gridCol w="958197">
                  <a:extLst>
                    <a:ext uri="{9D8B030D-6E8A-4147-A177-3AD203B41FA5}">
                      <a16:colId xmlns:a16="http://schemas.microsoft.com/office/drawing/2014/main" val="1206645675"/>
                    </a:ext>
                  </a:extLst>
                </a:gridCol>
                <a:gridCol w="927100">
                  <a:extLst>
                    <a:ext uri="{9D8B030D-6E8A-4147-A177-3AD203B41FA5}">
                      <a16:colId xmlns:a16="http://schemas.microsoft.com/office/drawing/2014/main" val="3817127643"/>
                    </a:ext>
                  </a:extLst>
                </a:gridCol>
                <a:gridCol w="1154132">
                  <a:extLst>
                    <a:ext uri="{9D8B030D-6E8A-4147-A177-3AD203B41FA5}">
                      <a16:colId xmlns:a16="http://schemas.microsoft.com/office/drawing/2014/main" val="3782888634"/>
                    </a:ext>
                  </a:extLst>
                </a:gridCol>
                <a:gridCol w="914718">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Input count (PC)</a:t>
                      </a:r>
                    </a:p>
                  </a:txBody>
                  <a:tcPr/>
                </a:tc>
                <a:tc>
                  <a:txBody>
                    <a:bodyPr/>
                    <a:lstStyle/>
                    <a:p>
                      <a:r>
                        <a:rPr lang="en-US" dirty="0" err="1"/>
                        <a:t>Acc</a:t>
                      </a:r>
                      <a:r>
                        <a:rPr lang="en-US" dirty="0"/>
                        <a:t> (1)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Acc</a:t>
                      </a:r>
                      <a:r>
                        <a:rPr lang="en-US" dirty="0"/>
                        <a:t> (3)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Acc</a:t>
                      </a:r>
                      <a:r>
                        <a:rPr lang="en-US" dirty="0"/>
                        <a:t> (1&gt;3)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4</a:t>
                      </a:r>
                    </a:p>
                  </a:txBody>
                  <a:tcPr/>
                </a:tc>
                <a:tc>
                  <a:txBody>
                    <a:bodyPr/>
                    <a:lstStyle/>
                    <a:p>
                      <a:r>
                        <a:rPr lang="en-US" dirty="0"/>
                        <a:t>4</a:t>
                      </a:r>
                    </a:p>
                  </a:txBody>
                  <a:tcPr/>
                </a:tc>
                <a:tc>
                  <a:txBody>
                    <a:bodyPr/>
                    <a:lstStyle/>
                    <a:p>
                      <a:r>
                        <a:rPr lang="en-US" dirty="0"/>
                        <a:t>0</a:t>
                      </a:r>
                    </a:p>
                  </a:txBody>
                  <a:tcPr/>
                </a:tc>
                <a:tc>
                  <a:txBody>
                    <a:bodyPr/>
                    <a:lstStyle/>
                    <a:p>
                      <a:r>
                        <a:rPr lang="en-US" dirty="0"/>
                        <a:t>True</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1</a:t>
                      </a:r>
                    </a:p>
                  </a:txBody>
                  <a:tcPr/>
                </a:tc>
                <a:tc>
                  <a:txBody>
                    <a:bodyPr/>
                    <a:lstStyle/>
                    <a:p>
                      <a:r>
                        <a:rPr lang="en-US" dirty="0"/>
                        <a:t>5</a:t>
                      </a:r>
                    </a:p>
                  </a:txBody>
                  <a:tcPr/>
                </a:tc>
                <a:tc>
                  <a:txBody>
                    <a:bodyPr/>
                    <a:lstStyle/>
                    <a:p>
                      <a:r>
                        <a:rPr lang="en-US" dirty="0"/>
                        <a:t>1</a:t>
                      </a:r>
                    </a:p>
                  </a:txBody>
                  <a:tcPr/>
                </a:tc>
                <a:tc>
                  <a:txBody>
                    <a:bodyPr/>
                    <a:lstStyle/>
                    <a:p>
                      <a:r>
                        <a:rPr lang="en-US" dirty="0"/>
                        <a:t>True</a:t>
                      </a:r>
                    </a:p>
                  </a:txBody>
                  <a:tcPr/>
                </a:tc>
                <a:tc>
                  <a:txBody>
                    <a:bodyPr/>
                    <a:lstStyle/>
                    <a:p>
                      <a:r>
                        <a:rPr lang="en-US" dirty="0"/>
                        <a:t>1</a:t>
                      </a:r>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r>
                        <a:rPr lang="en-US" dirty="0"/>
                        <a:t>2</a:t>
                      </a:r>
                    </a:p>
                  </a:txBody>
                  <a:tcPr/>
                </a:tc>
                <a:tc>
                  <a:txBody>
                    <a:bodyPr/>
                    <a:lstStyle/>
                    <a:p>
                      <a:r>
                        <a:rPr lang="en-US" dirty="0"/>
                        <a:t>7</a:t>
                      </a:r>
                    </a:p>
                  </a:txBody>
                  <a:tcPr/>
                </a:tc>
                <a:tc>
                  <a:txBody>
                    <a:bodyPr/>
                    <a:lstStyle/>
                    <a:p>
                      <a:r>
                        <a:rPr lang="en-US" dirty="0"/>
                        <a:t>2</a:t>
                      </a:r>
                    </a:p>
                  </a:txBody>
                  <a:tcPr/>
                </a:tc>
                <a:tc>
                  <a:txBody>
                    <a:bodyPr/>
                    <a:lstStyle/>
                    <a:p>
                      <a:r>
                        <a:rPr lang="en-US" dirty="0"/>
                        <a:t>True</a:t>
                      </a:r>
                    </a:p>
                  </a:txBody>
                  <a:tcPr/>
                </a:tc>
                <a:tc>
                  <a:txBody>
                    <a:bodyPr/>
                    <a:lstStyle/>
                    <a:p>
                      <a:r>
                        <a:rPr lang="en-US" dirty="0"/>
                        <a:t>1</a:t>
                      </a:r>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r>
                        <a:rPr lang="en-US" dirty="0"/>
                        <a:t>1</a:t>
                      </a:r>
                    </a:p>
                  </a:txBody>
                  <a:tcPr>
                    <a:solidFill>
                      <a:srgbClr val="FF7E79"/>
                    </a:solidFill>
                  </a:tcPr>
                </a:tc>
                <a:tc>
                  <a:txBody>
                    <a:bodyPr/>
                    <a:lstStyle/>
                    <a:p>
                      <a:r>
                        <a:rPr lang="en-US" dirty="0"/>
                        <a:t>8</a:t>
                      </a:r>
                    </a:p>
                  </a:txBody>
                  <a:tcPr>
                    <a:solidFill>
                      <a:srgbClr val="FF7E79"/>
                    </a:solidFill>
                  </a:tcPr>
                </a:tc>
                <a:tc>
                  <a:txBody>
                    <a:bodyPr/>
                    <a:lstStyle/>
                    <a:p>
                      <a:r>
                        <a:rPr lang="en-US" dirty="0"/>
                        <a:t>3</a:t>
                      </a:r>
                    </a:p>
                  </a:txBody>
                  <a:tcPr>
                    <a:solidFill>
                      <a:srgbClr val="FF7E79"/>
                    </a:solidFill>
                  </a:tcPr>
                </a:tc>
                <a:tc>
                  <a:txBody>
                    <a:bodyPr/>
                    <a:lstStyle/>
                    <a:p>
                      <a:r>
                        <a:rPr lang="en-US" dirty="0"/>
                        <a:t>True</a:t>
                      </a:r>
                    </a:p>
                  </a:txBody>
                  <a:tcPr>
                    <a:solidFill>
                      <a:srgbClr val="FF7E79"/>
                    </a:solidFill>
                  </a:tcPr>
                </a:tc>
                <a:tc>
                  <a:txBody>
                    <a:bodyPr/>
                    <a:lstStyle/>
                    <a:p>
                      <a:r>
                        <a:rPr lang="en-US" dirty="0"/>
                        <a:t>1</a:t>
                      </a:r>
                    </a:p>
                  </a:txBody>
                  <a:tcPr>
                    <a:solidFill>
                      <a:srgbClr val="FF7E79"/>
                    </a:solidFill>
                  </a:tcPr>
                </a:tc>
                <a:extLst>
                  <a:ext uri="{0D108BD9-81ED-4DB2-BD59-A6C34878D82A}">
                    <a16:rowId xmlns:a16="http://schemas.microsoft.com/office/drawing/2014/main" val="190733628"/>
                  </a:ext>
                </a:extLst>
              </a:tr>
            </a:tbl>
          </a:graphicData>
        </a:graphic>
      </p:graphicFrame>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Non-scaled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44</a:t>
            </a:fld>
            <a:endParaRPr lang="en-US"/>
          </a:p>
        </p:txBody>
      </p:sp>
      <p:pic>
        <p:nvPicPr>
          <p:cNvPr id="22" name="Picture 21">
            <a:extLst>
              <a:ext uri="{FF2B5EF4-FFF2-40B4-BE49-F238E27FC236}">
                <a16:creationId xmlns:a16="http://schemas.microsoft.com/office/drawing/2014/main" id="{9F0B5E57-62ED-E847-B022-5B950BD9AD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8362" y="1872343"/>
            <a:ext cx="4781350" cy="2442060"/>
          </a:xfrm>
          <a:prstGeom prst="rect">
            <a:avLst/>
          </a:prstGeom>
        </p:spPr>
      </p:pic>
      <p:sp>
        <p:nvSpPr>
          <p:cNvPr id="23" name="Rectangle 22">
            <a:extLst>
              <a:ext uri="{FF2B5EF4-FFF2-40B4-BE49-F238E27FC236}">
                <a16:creationId xmlns:a16="http://schemas.microsoft.com/office/drawing/2014/main" id="{4F90AF55-2257-2E40-A561-7F83456C593A}"/>
              </a:ext>
            </a:extLst>
          </p:cNvPr>
          <p:cNvSpPr/>
          <p:nvPr/>
        </p:nvSpPr>
        <p:spPr>
          <a:xfrm>
            <a:off x="6425488" y="1937606"/>
            <a:ext cx="301686" cy="369332"/>
          </a:xfrm>
          <a:prstGeom prst="rect">
            <a:avLst/>
          </a:prstGeom>
        </p:spPr>
        <p:txBody>
          <a:bodyPr wrap="none">
            <a:spAutoFit/>
          </a:bodyPr>
          <a:lstStyle/>
          <a:p>
            <a:r>
              <a:rPr lang="en-US" i="1" dirty="0">
                <a:solidFill>
                  <a:srgbClr val="FF0000"/>
                </a:solidFill>
              </a:rPr>
              <a:t>8</a:t>
            </a:r>
          </a:p>
        </p:txBody>
      </p:sp>
      <p:sp>
        <p:nvSpPr>
          <p:cNvPr id="24" name="Rectangle 23">
            <a:extLst>
              <a:ext uri="{FF2B5EF4-FFF2-40B4-BE49-F238E27FC236}">
                <a16:creationId xmlns:a16="http://schemas.microsoft.com/office/drawing/2014/main" id="{D9441B98-CBCB-FF40-A5A1-07142CEE93BB}"/>
              </a:ext>
            </a:extLst>
          </p:cNvPr>
          <p:cNvSpPr/>
          <p:nvPr/>
        </p:nvSpPr>
        <p:spPr>
          <a:xfrm>
            <a:off x="7158460" y="3852846"/>
            <a:ext cx="301686" cy="369332"/>
          </a:xfrm>
          <a:prstGeom prst="rect">
            <a:avLst/>
          </a:prstGeom>
        </p:spPr>
        <p:txBody>
          <a:bodyPr wrap="none">
            <a:spAutoFit/>
          </a:bodyPr>
          <a:lstStyle/>
          <a:p>
            <a:r>
              <a:rPr lang="en-US" i="1" dirty="0">
                <a:solidFill>
                  <a:srgbClr val="FF0000"/>
                </a:solidFill>
              </a:rPr>
              <a:t>3</a:t>
            </a:r>
          </a:p>
        </p:txBody>
      </p:sp>
      <p:sp>
        <p:nvSpPr>
          <p:cNvPr id="25" name="Rectangle 24">
            <a:extLst>
              <a:ext uri="{FF2B5EF4-FFF2-40B4-BE49-F238E27FC236}">
                <a16:creationId xmlns:a16="http://schemas.microsoft.com/office/drawing/2014/main" id="{69CC1F09-5E14-3241-95F7-9D5678B04205}"/>
              </a:ext>
            </a:extLst>
          </p:cNvPr>
          <p:cNvSpPr/>
          <p:nvPr/>
        </p:nvSpPr>
        <p:spPr>
          <a:xfrm>
            <a:off x="5421658" y="4073615"/>
            <a:ext cx="301686" cy="369332"/>
          </a:xfrm>
          <a:prstGeom prst="rect">
            <a:avLst/>
          </a:prstGeom>
        </p:spPr>
        <p:txBody>
          <a:bodyPr wrap="none">
            <a:spAutoFit/>
          </a:bodyPr>
          <a:lstStyle/>
          <a:p>
            <a:r>
              <a:rPr lang="en-US" i="1" dirty="0"/>
              <a:t>0</a:t>
            </a:r>
          </a:p>
        </p:txBody>
      </p:sp>
      <p:sp>
        <p:nvSpPr>
          <p:cNvPr id="27" name="Rectangle 26">
            <a:extLst>
              <a:ext uri="{FF2B5EF4-FFF2-40B4-BE49-F238E27FC236}">
                <a16:creationId xmlns:a16="http://schemas.microsoft.com/office/drawing/2014/main" id="{F96F4A21-EC15-E049-A38E-0EE53819FA10}"/>
              </a:ext>
            </a:extLst>
          </p:cNvPr>
          <p:cNvSpPr/>
          <p:nvPr/>
        </p:nvSpPr>
        <p:spPr>
          <a:xfrm>
            <a:off x="5421658" y="1546553"/>
            <a:ext cx="301686" cy="369332"/>
          </a:xfrm>
          <a:prstGeom prst="rect">
            <a:avLst/>
          </a:prstGeom>
        </p:spPr>
        <p:txBody>
          <a:bodyPr wrap="none">
            <a:spAutoFit/>
          </a:bodyPr>
          <a:lstStyle/>
          <a:p>
            <a:r>
              <a:rPr lang="en-US" i="1" dirty="0">
                <a:solidFill>
                  <a:srgbClr val="FF0000"/>
                </a:solidFill>
              </a:rPr>
              <a:t>1</a:t>
            </a:r>
          </a:p>
        </p:txBody>
      </p:sp>
      <p:sp>
        <p:nvSpPr>
          <p:cNvPr id="18" name="Rectangle 17">
            <a:extLst>
              <a:ext uri="{FF2B5EF4-FFF2-40B4-BE49-F238E27FC236}">
                <a16:creationId xmlns:a16="http://schemas.microsoft.com/office/drawing/2014/main" id="{3D3A507B-78B0-4248-B42F-ED9D56C5C7E3}"/>
              </a:ext>
            </a:extLst>
          </p:cNvPr>
          <p:cNvSpPr/>
          <p:nvPr/>
        </p:nvSpPr>
        <p:spPr>
          <a:xfrm>
            <a:off x="2398392" y="1932642"/>
            <a:ext cx="1734770" cy="369332"/>
          </a:xfrm>
          <a:prstGeom prst="rect">
            <a:avLst/>
          </a:prstGeom>
        </p:spPr>
        <p:txBody>
          <a:bodyPr wrap="none">
            <a:spAutoFit/>
          </a:bodyPr>
          <a:lstStyle/>
          <a:p>
            <a:r>
              <a:rPr lang="en-US" dirty="0"/>
              <a:t>3/4: 	</a:t>
            </a:r>
            <a:r>
              <a:rPr lang="en-US" i="1" dirty="0">
                <a:solidFill>
                  <a:srgbClr val="FF0000"/>
                </a:solidFill>
              </a:rPr>
              <a:t>0</a:t>
            </a:r>
            <a:r>
              <a:rPr lang="en-US" i="1" dirty="0"/>
              <a:t> 1 1 1</a:t>
            </a:r>
          </a:p>
        </p:txBody>
      </p:sp>
      <p:sp>
        <p:nvSpPr>
          <p:cNvPr id="20" name="Rectangle 19">
            <a:extLst>
              <a:ext uri="{FF2B5EF4-FFF2-40B4-BE49-F238E27FC236}">
                <a16:creationId xmlns:a16="http://schemas.microsoft.com/office/drawing/2014/main" id="{D620051A-8B01-AF40-8FB8-F9B6B159826C}"/>
              </a:ext>
            </a:extLst>
          </p:cNvPr>
          <p:cNvSpPr/>
          <p:nvPr/>
        </p:nvSpPr>
        <p:spPr>
          <a:xfrm>
            <a:off x="2407041" y="2351731"/>
            <a:ext cx="1734770" cy="369332"/>
          </a:xfrm>
          <a:prstGeom prst="rect">
            <a:avLst/>
          </a:prstGeom>
        </p:spPr>
        <p:txBody>
          <a:bodyPr wrap="none">
            <a:spAutoFit/>
          </a:bodyPr>
          <a:lstStyle/>
          <a:p>
            <a:r>
              <a:rPr lang="en-US" dirty="0"/>
              <a:t>2/4: 	</a:t>
            </a:r>
            <a:r>
              <a:rPr lang="en-US" i="1" dirty="0">
                <a:solidFill>
                  <a:srgbClr val="FF0000"/>
                </a:solidFill>
              </a:rPr>
              <a:t>0</a:t>
            </a:r>
            <a:r>
              <a:rPr lang="en-US" i="1" dirty="0"/>
              <a:t> 1 0 1</a:t>
            </a:r>
          </a:p>
        </p:txBody>
      </p:sp>
      <p:sp>
        <p:nvSpPr>
          <p:cNvPr id="21" name="Rectangle 20">
            <a:extLst>
              <a:ext uri="{FF2B5EF4-FFF2-40B4-BE49-F238E27FC236}">
                <a16:creationId xmlns:a16="http://schemas.microsoft.com/office/drawing/2014/main" id="{82A19999-B033-3A44-9232-F2319F09E0B3}"/>
              </a:ext>
            </a:extLst>
          </p:cNvPr>
          <p:cNvSpPr/>
          <p:nvPr/>
        </p:nvSpPr>
        <p:spPr>
          <a:xfrm>
            <a:off x="2407041" y="2768546"/>
            <a:ext cx="1734770" cy="369332"/>
          </a:xfrm>
          <a:prstGeom prst="rect">
            <a:avLst/>
          </a:prstGeom>
        </p:spPr>
        <p:txBody>
          <a:bodyPr wrap="none">
            <a:spAutoFit/>
          </a:bodyPr>
          <a:lstStyle/>
          <a:p>
            <a:r>
              <a:rPr lang="en-US" dirty="0"/>
              <a:t>1/4: 	</a:t>
            </a:r>
            <a:r>
              <a:rPr lang="en-US" i="1" dirty="0">
                <a:solidFill>
                  <a:srgbClr val="FF0000"/>
                </a:solidFill>
              </a:rPr>
              <a:t>0</a:t>
            </a:r>
            <a:r>
              <a:rPr lang="en-US" i="1" dirty="0"/>
              <a:t> 0 0 1</a:t>
            </a:r>
          </a:p>
        </p:txBody>
      </p:sp>
      <p:sp>
        <p:nvSpPr>
          <p:cNvPr id="29" name="Rectangle 28">
            <a:extLst>
              <a:ext uri="{FF2B5EF4-FFF2-40B4-BE49-F238E27FC236}">
                <a16:creationId xmlns:a16="http://schemas.microsoft.com/office/drawing/2014/main" id="{9C746493-1D82-D946-B844-8F98CF2BF87D}"/>
              </a:ext>
            </a:extLst>
          </p:cNvPr>
          <p:cNvSpPr/>
          <p:nvPr/>
        </p:nvSpPr>
        <p:spPr>
          <a:xfrm>
            <a:off x="2402840" y="3164700"/>
            <a:ext cx="1734770" cy="369332"/>
          </a:xfrm>
          <a:prstGeom prst="rect">
            <a:avLst/>
          </a:prstGeom>
        </p:spPr>
        <p:txBody>
          <a:bodyPr wrap="none">
            <a:spAutoFit/>
          </a:bodyPr>
          <a:lstStyle/>
          <a:p>
            <a:r>
              <a:rPr lang="en-US" dirty="0"/>
              <a:t>2/4: 	</a:t>
            </a:r>
            <a:r>
              <a:rPr lang="en-US" i="1" dirty="0">
                <a:solidFill>
                  <a:srgbClr val="FF0000"/>
                </a:solidFill>
              </a:rPr>
              <a:t>1</a:t>
            </a:r>
            <a:r>
              <a:rPr lang="en-US" i="1" dirty="0"/>
              <a:t> 0 0 1</a:t>
            </a:r>
          </a:p>
        </p:txBody>
      </p:sp>
      <p:sp>
        <p:nvSpPr>
          <p:cNvPr id="37" name="Rectangle 36">
            <a:extLst>
              <a:ext uri="{FF2B5EF4-FFF2-40B4-BE49-F238E27FC236}">
                <a16:creationId xmlns:a16="http://schemas.microsoft.com/office/drawing/2014/main" id="{AA1FFDAB-4FBD-8D46-BF51-F0A1635F7D60}"/>
              </a:ext>
            </a:extLst>
          </p:cNvPr>
          <p:cNvSpPr/>
          <p:nvPr/>
        </p:nvSpPr>
        <p:spPr>
          <a:xfrm>
            <a:off x="203962" y="4396758"/>
            <a:ext cx="2550698" cy="369332"/>
          </a:xfrm>
          <a:prstGeom prst="rect">
            <a:avLst/>
          </a:prstGeom>
        </p:spPr>
        <p:txBody>
          <a:bodyPr wrap="none">
            <a:spAutoFit/>
          </a:bodyPr>
          <a:lstStyle/>
          <a:p>
            <a:r>
              <a:rPr lang="en-US" dirty="0"/>
              <a:t>Clip(3/4+2/4+1/4+2/4)=1</a:t>
            </a:r>
          </a:p>
        </p:txBody>
      </p:sp>
      <p:sp>
        <p:nvSpPr>
          <p:cNvPr id="38" name="Rectangle 37">
            <a:extLst>
              <a:ext uri="{FF2B5EF4-FFF2-40B4-BE49-F238E27FC236}">
                <a16:creationId xmlns:a16="http://schemas.microsoft.com/office/drawing/2014/main" id="{7460909A-FA2C-EF41-A633-6184EDA3ECD0}"/>
              </a:ext>
            </a:extLst>
          </p:cNvPr>
          <p:cNvSpPr/>
          <p:nvPr/>
        </p:nvSpPr>
        <p:spPr>
          <a:xfrm>
            <a:off x="9176263" y="3190100"/>
            <a:ext cx="811441" cy="369332"/>
          </a:xfrm>
          <a:prstGeom prst="rect">
            <a:avLst/>
          </a:prstGeom>
        </p:spPr>
        <p:txBody>
          <a:bodyPr wrap="none">
            <a:spAutoFit/>
          </a:bodyPr>
          <a:lstStyle/>
          <a:p>
            <a:r>
              <a:rPr lang="en-US" i="1" dirty="0">
                <a:solidFill>
                  <a:srgbClr val="FF0000"/>
                </a:solidFill>
              </a:rPr>
              <a:t>1</a:t>
            </a:r>
            <a:r>
              <a:rPr lang="en-US" i="1" dirty="0"/>
              <a:t> 1 1 1</a:t>
            </a:r>
          </a:p>
        </p:txBody>
      </p:sp>
      <p:cxnSp>
        <p:nvCxnSpPr>
          <p:cNvPr id="39" name="Straight Connector 38">
            <a:extLst>
              <a:ext uri="{FF2B5EF4-FFF2-40B4-BE49-F238E27FC236}">
                <a16:creationId xmlns:a16="http://schemas.microsoft.com/office/drawing/2014/main" id="{419AA8E2-E98F-3D4D-AD45-E9B7D3DA899E}"/>
              </a:ext>
            </a:extLst>
          </p:cNvPr>
          <p:cNvCxnSpPr>
            <a:cxnSpLocks/>
            <a:stCxn id="40" idx="6"/>
          </p:cNvCxnSpPr>
          <p:nvPr/>
        </p:nvCxnSpPr>
        <p:spPr>
          <a:xfrm flipV="1">
            <a:off x="5013959" y="5717006"/>
            <a:ext cx="680955" cy="198342"/>
          </a:xfrm>
          <a:prstGeom prst="line">
            <a:avLst/>
          </a:prstGeom>
          <a:ln w="38100">
            <a:solidFill>
              <a:schemeClr val="accent1"/>
            </a:solidFill>
            <a:headEnd type="triangle"/>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03802254-7654-984D-8DD1-E73C43563211}"/>
              </a:ext>
            </a:extLst>
          </p:cNvPr>
          <p:cNvSpPr/>
          <p:nvPr/>
        </p:nvSpPr>
        <p:spPr>
          <a:xfrm>
            <a:off x="4739639" y="5778188"/>
            <a:ext cx="274320" cy="27432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t>+</a:t>
            </a:r>
          </a:p>
        </p:txBody>
      </p:sp>
      <p:cxnSp>
        <p:nvCxnSpPr>
          <p:cNvPr id="41" name="Straight Connector 40">
            <a:extLst>
              <a:ext uri="{FF2B5EF4-FFF2-40B4-BE49-F238E27FC236}">
                <a16:creationId xmlns:a16="http://schemas.microsoft.com/office/drawing/2014/main" id="{8FC380E8-1154-3441-A37A-A8275FE9827D}"/>
              </a:ext>
            </a:extLst>
          </p:cNvPr>
          <p:cNvCxnSpPr>
            <a:cxnSpLocks/>
            <a:stCxn id="40" idx="5"/>
          </p:cNvCxnSpPr>
          <p:nvPr/>
        </p:nvCxnSpPr>
        <p:spPr>
          <a:xfrm>
            <a:off x="4973786" y="6012335"/>
            <a:ext cx="721128" cy="40173"/>
          </a:xfrm>
          <a:prstGeom prst="line">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49684C9-8F2C-A94B-A2F5-3D0CDC7548ED}"/>
              </a:ext>
            </a:extLst>
          </p:cNvPr>
          <p:cNvCxnSpPr>
            <a:cxnSpLocks/>
            <a:endCxn id="40" idx="3"/>
          </p:cNvCxnSpPr>
          <p:nvPr/>
        </p:nvCxnSpPr>
        <p:spPr>
          <a:xfrm flipV="1">
            <a:off x="4204166" y="6012335"/>
            <a:ext cx="575646" cy="48636"/>
          </a:xfrm>
          <a:prstGeom prst="line">
            <a:avLst/>
          </a:prstGeom>
          <a:ln w="381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23589844-E9F2-7643-811E-9B464C672832}"/>
              </a:ext>
            </a:extLst>
          </p:cNvPr>
          <p:cNvCxnSpPr>
            <a:cxnSpLocks/>
          </p:cNvCxnSpPr>
          <p:nvPr/>
        </p:nvCxnSpPr>
        <p:spPr>
          <a:xfrm>
            <a:off x="8136086" y="6076742"/>
            <a:ext cx="550714" cy="0"/>
          </a:xfrm>
          <a:prstGeom prst="line">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348649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uNSADD</a:t>
            </a:r>
            <a:r>
              <a:rPr lang="en-US" sz="3200" dirty="0"/>
              <a:t>: unipolar</a:t>
            </a:r>
            <a:endParaRPr lang="en-US" sz="2800" dirty="0"/>
          </a:p>
          <a:p>
            <a:pPr marL="914400" lvl="1" indent="-457200">
              <a:buFont typeface="Arial" panose="020B0604020202020204" pitchFamily="34" charset="0"/>
              <a:buChar char="•"/>
            </a:pPr>
            <a:endParaRPr lang="en-US" sz="2800" dirty="0"/>
          </a:p>
        </p:txBody>
      </p:sp>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Non-scaled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45</a:t>
            </a:fld>
            <a:endParaRPr lang="en-US"/>
          </a:p>
        </p:txBody>
      </p:sp>
      <p:graphicFrame>
        <p:nvGraphicFramePr>
          <p:cNvPr id="10" name="Table 9">
            <a:extLst>
              <a:ext uri="{FF2B5EF4-FFF2-40B4-BE49-F238E27FC236}">
                <a16:creationId xmlns:a16="http://schemas.microsoft.com/office/drawing/2014/main" id="{A38107E2-D671-CA40-9A88-D14F22C0116E}"/>
              </a:ext>
            </a:extLst>
          </p:cNvPr>
          <p:cNvGraphicFramePr>
            <a:graphicFrameLocks noGrp="1"/>
          </p:cNvGraphicFramePr>
          <p:nvPr>
            <p:extLst>
              <p:ext uri="{D42A27DB-BD31-4B8C-83A1-F6EECF244321}">
                <p14:modId xmlns:p14="http://schemas.microsoft.com/office/powerpoint/2010/main" val="2212410859"/>
              </p:ext>
            </p:extLst>
          </p:nvPr>
        </p:nvGraphicFramePr>
        <p:xfrm>
          <a:off x="3200227" y="4401508"/>
          <a:ext cx="6450523" cy="1854200"/>
        </p:xfrm>
        <a:graphic>
          <a:graphicData uri="http://schemas.openxmlformats.org/drawingml/2006/table">
            <a:tbl>
              <a:tblPr firstRow="1" bandRow="1">
                <a:tableStyleId>{F5AB1C69-6EDB-4FF4-983F-18BD219EF322}</a:tableStyleId>
              </a:tblPr>
              <a:tblGrid>
                <a:gridCol w="726059">
                  <a:extLst>
                    <a:ext uri="{9D8B030D-6E8A-4147-A177-3AD203B41FA5}">
                      <a16:colId xmlns:a16="http://schemas.microsoft.com/office/drawing/2014/main" val="1319192204"/>
                    </a:ext>
                  </a:extLst>
                </a:gridCol>
                <a:gridCol w="1770317">
                  <a:extLst>
                    <a:ext uri="{9D8B030D-6E8A-4147-A177-3AD203B41FA5}">
                      <a16:colId xmlns:a16="http://schemas.microsoft.com/office/drawing/2014/main" val="603914660"/>
                    </a:ext>
                  </a:extLst>
                </a:gridCol>
                <a:gridCol w="958197">
                  <a:extLst>
                    <a:ext uri="{9D8B030D-6E8A-4147-A177-3AD203B41FA5}">
                      <a16:colId xmlns:a16="http://schemas.microsoft.com/office/drawing/2014/main" val="1206645675"/>
                    </a:ext>
                  </a:extLst>
                </a:gridCol>
                <a:gridCol w="927100">
                  <a:extLst>
                    <a:ext uri="{9D8B030D-6E8A-4147-A177-3AD203B41FA5}">
                      <a16:colId xmlns:a16="http://schemas.microsoft.com/office/drawing/2014/main" val="3817127643"/>
                    </a:ext>
                  </a:extLst>
                </a:gridCol>
                <a:gridCol w="1154132">
                  <a:extLst>
                    <a:ext uri="{9D8B030D-6E8A-4147-A177-3AD203B41FA5}">
                      <a16:colId xmlns:a16="http://schemas.microsoft.com/office/drawing/2014/main" val="3782888634"/>
                    </a:ext>
                  </a:extLst>
                </a:gridCol>
                <a:gridCol w="914718">
                  <a:extLst>
                    <a:ext uri="{9D8B030D-6E8A-4147-A177-3AD203B41FA5}">
                      <a16:colId xmlns:a16="http://schemas.microsoft.com/office/drawing/2014/main" val="2630598121"/>
                    </a:ext>
                  </a:extLst>
                </a:gridCol>
              </a:tblGrid>
              <a:tr h="370840">
                <a:tc>
                  <a:txBody>
                    <a:bodyPr/>
                    <a:lstStyle/>
                    <a:p>
                      <a:r>
                        <a:rPr lang="en-US" dirty="0"/>
                        <a:t>Cycle</a:t>
                      </a:r>
                    </a:p>
                  </a:txBody>
                  <a:tcPr/>
                </a:tc>
                <a:tc>
                  <a:txBody>
                    <a:bodyPr/>
                    <a:lstStyle/>
                    <a:p>
                      <a:r>
                        <a:rPr lang="en-US" dirty="0"/>
                        <a:t>Input count (PC)</a:t>
                      </a:r>
                    </a:p>
                  </a:txBody>
                  <a:tcPr/>
                </a:tc>
                <a:tc>
                  <a:txBody>
                    <a:bodyPr/>
                    <a:lstStyle/>
                    <a:p>
                      <a:r>
                        <a:rPr lang="en-US" dirty="0" err="1"/>
                        <a:t>Acc</a:t>
                      </a:r>
                      <a:r>
                        <a:rPr lang="en-US" dirty="0"/>
                        <a:t> (1)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Acc</a:t>
                      </a:r>
                      <a:r>
                        <a:rPr lang="en-US" dirty="0"/>
                        <a:t> (3)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Acc</a:t>
                      </a:r>
                      <a:r>
                        <a:rPr lang="en-US" dirty="0"/>
                        <a:t> (1&gt;3)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Output</a:t>
                      </a:r>
                    </a:p>
                  </a:txBody>
                  <a:tcPr/>
                </a:tc>
                <a:extLst>
                  <a:ext uri="{0D108BD9-81ED-4DB2-BD59-A6C34878D82A}">
                    <a16:rowId xmlns:a16="http://schemas.microsoft.com/office/drawing/2014/main" val="4159355651"/>
                  </a:ext>
                </a:extLst>
              </a:tr>
              <a:tr h="370840">
                <a:tc>
                  <a:txBody>
                    <a:bodyPr/>
                    <a:lstStyle/>
                    <a:p>
                      <a:r>
                        <a:rPr lang="en-US" dirty="0"/>
                        <a:t>1</a:t>
                      </a:r>
                    </a:p>
                  </a:txBody>
                  <a:tcPr/>
                </a:tc>
                <a:tc>
                  <a:txBody>
                    <a:bodyPr/>
                    <a:lstStyle/>
                    <a:p>
                      <a:r>
                        <a:rPr lang="en-US" dirty="0"/>
                        <a:t>4</a:t>
                      </a:r>
                    </a:p>
                  </a:txBody>
                  <a:tcPr/>
                </a:tc>
                <a:tc>
                  <a:txBody>
                    <a:bodyPr/>
                    <a:lstStyle/>
                    <a:p>
                      <a:r>
                        <a:rPr lang="en-US" dirty="0"/>
                        <a:t>4</a:t>
                      </a:r>
                    </a:p>
                  </a:txBody>
                  <a:tcPr/>
                </a:tc>
                <a:tc>
                  <a:txBody>
                    <a:bodyPr/>
                    <a:lstStyle/>
                    <a:p>
                      <a:r>
                        <a:rPr lang="en-US" dirty="0"/>
                        <a:t>0</a:t>
                      </a:r>
                    </a:p>
                  </a:txBody>
                  <a:tcPr/>
                </a:tc>
                <a:tc>
                  <a:txBody>
                    <a:bodyPr/>
                    <a:lstStyle/>
                    <a:p>
                      <a:r>
                        <a:rPr lang="en-US" dirty="0"/>
                        <a:t>True</a:t>
                      </a:r>
                    </a:p>
                  </a:txBody>
                  <a:tcPr/>
                </a:tc>
                <a:tc>
                  <a:txBody>
                    <a:bodyPr/>
                    <a:lstStyle/>
                    <a:p>
                      <a:r>
                        <a:rPr lang="en-US" dirty="0"/>
                        <a:t>1</a:t>
                      </a:r>
                    </a:p>
                  </a:txBody>
                  <a:tcPr/>
                </a:tc>
                <a:extLst>
                  <a:ext uri="{0D108BD9-81ED-4DB2-BD59-A6C34878D82A}">
                    <a16:rowId xmlns:a16="http://schemas.microsoft.com/office/drawing/2014/main" val="630341968"/>
                  </a:ext>
                </a:extLst>
              </a:tr>
              <a:tr h="370840">
                <a:tc>
                  <a:txBody>
                    <a:bodyPr/>
                    <a:lstStyle/>
                    <a:p>
                      <a:r>
                        <a:rPr lang="en-US" dirty="0"/>
                        <a:t>2</a:t>
                      </a:r>
                    </a:p>
                  </a:txBody>
                  <a:tcPr/>
                </a:tc>
                <a:tc>
                  <a:txBody>
                    <a:bodyPr/>
                    <a:lstStyle/>
                    <a:p>
                      <a:r>
                        <a:rPr lang="en-US" dirty="0"/>
                        <a:t>1</a:t>
                      </a:r>
                    </a:p>
                  </a:txBody>
                  <a:tcPr/>
                </a:tc>
                <a:tc>
                  <a:txBody>
                    <a:bodyPr/>
                    <a:lstStyle/>
                    <a:p>
                      <a:r>
                        <a:rPr lang="en-US" dirty="0"/>
                        <a:t>5</a:t>
                      </a:r>
                    </a:p>
                  </a:txBody>
                  <a:tcPr/>
                </a:tc>
                <a:tc>
                  <a:txBody>
                    <a:bodyPr/>
                    <a:lstStyle/>
                    <a:p>
                      <a:r>
                        <a:rPr lang="en-US" dirty="0"/>
                        <a:t>1</a:t>
                      </a:r>
                    </a:p>
                  </a:txBody>
                  <a:tcPr/>
                </a:tc>
                <a:tc>
                  <a:txBody>
                    <a:bodyPr/>
                    <a:lstStyle/>
                    <a:p>
                      <a:r>
                        <a:rPr lang="en-US" dirty="0"/>
                        <a:t>True</a:t>
                      </a:r>
                    </a:p>
                  </a:txBody>
                  <a:tcPr/>
                </a:tc>
                <a:tc>
                  <a:txBody>
                    <a:bodyPr/>
                    <a:lstStyle/>
                    <a:p>
                      <a:r>
                        <a:rPr lang="en-US" dirty="0"/>
                        <a:t>1</a:t>
                      </a:r>
                    </a:p>
                  </a:txBody>
                  <a:tcPr/>
                </a:tc>
                <a:extLst>
                  <a:ext uri="{0D108BD9-81ED-4DB2-BD59-A6C34878D82A}">
                    <a16:rowId xmlns:a16="http://schemas.microsoft.com/office/drawing/2014/main" val="2555556273"/>
                  </a:ext>
                </a:extLst>
              </a:tr>
              <a:tr h="370840">
                <a:tc>
                  <a:txBody>
                    <a:bodyPr/>
                    <a:lstStyle/>
                    <a:p>
                      <a:r>
                        <a:rPr lang="en-US" dirty="0"/>
                        <a:t>3</a:t>
                      </a:r>
                    </a:p>
                  </a:txBody>
                  <a:tcPr/>
                </a:tc>
                <a:tc>
                  <a:txBody>
                    <a:bodyPr/>
                    <a:lstStyle/>
                    <a:p>
                      <a:r>
                        <a:rPr lang="en-US" dirty="0"/>
                        <a:t>2</a:t>
                      </a:r>
                    </a:p>
                  </a:txBody>
                  <a:tcPr/>
                </a:tc>
                <a:tc>
                  <a:txBody>
                    <a:bodyPr/>
                    <a:lstStyle/>
                    <a:p>
                      <a:r>
                        <a:rPr lang="en-US" dirty="0"/>
                        <a:t>7</a:t>
                      </a:r>
                    </a:p>
                  </a:txBody>
                  <a:tcPr/>
                </a:tc>
                <a:tc>
                  <a:txBody>
                    <a:bodyPr/>
                    <a:lstStyle/>
                    <a:p>
                      <a:r>
                        <a:rPr lang="en-US" dirty="0"/>
                        <a:t>2</a:t>
                      </a:r>
                    </a:p>
                  </a:txBody>
                  <a:tcPr/>
                </a:tc>
                <a:tc>
                  <a:txBody>
                    <a:bodyPr/>
                    <a:lstStyle/>
                    <a:p>
                      <a:r>
                        <a:rPr lang="en-US" dirty="0"/>
                        <a:t>True</a:t>
                      </a:r>
                    </a:p>
                  </a:txBody>
                  <a:tcPr/>
                </a:tc>
                <a:tc>
                  <a:txBody>
                    <a:bodyPr/>
                    <a:lstStyle/>
                    <a:p>
                      <a:r>
                        <a:rPr lang="en-US" dirty="0"/>
                        <a:t>1</a:t>
                      </a:r>
                    </a:p>
                  </a:txBody>
                  <a:tcPr/>
                </a:tc>
                <a:extLst>
                  <a:ext uri="{0D108BD9-81ED-4DB2-BD59-A6C34878D82A}">
                    <a16:rowId xmlns:a16="http://schemas.microsoft.com/office/drawing/2014/main" val="2154165081"/>
                  </a:ext>
                </a:extLst>
              </a:tr>
              <a:tr h="370840">
                <a:tc>
                  <a:txBody>
                    <a:bodyPr/>
                    <a:lstStyle/>
                    <a:p>
                      <a:r>
                        <a:rPr lang="en-US" dirty="0"/>
                        <a:t>4</a:t>
                      </a:r>
                    </a:p>
                  </a:txBody>
                  <a:tcPr/>
                </a:tc>
                <a:tc>
                  <a:txBody>
                    <a:bodyPr/>
                    <a:lstStyle/>
                    <a:p>
                      <a:r>
                        <a:rPr lang="en-US" dirty="0"/>
                        <a:t>1</a:t>
                      </a:r>
                    </a:p>
                  </a:txBody>
                  <a:tcPr/>
                </a:tc>
                <a:tc>
                  <a:txBody>
                    <a:bodyPr/>
                    <a:lstStyle/>
                    <a:p>
                      <a:r>
                        <a:rPr lang="en-US" dirty="0"/>
                        <a:t>8</a:t>
                      </a:r>
                    </a:p>
                  </a:txBody>
                  <a:tcPr/>
                </a:tc>
                <a:tc>
                  <a:txBody>
                    <a:bodyPr/>
                    <a:lstStyle/>
                    <a:p>
                      <a:r>
                        <a:rPr lang="en-US" dirty="0"/>
                        <a:t>3</a:t>
                      </a:r>
                    </a:p>
                  </a:txBody>
                  <a:tcPr/>
                </a:tc>
                <a:tc>
                  <a:txBody>
                    <a:bodyPr/>
                    <a:lstStyle/>
                    <a:p>
                      <a:r>
                        <a:rPr lang="en-US" dirty="0"/>
                        <a:t>True</a:t>
                      </a:r>
                    </a:p>
                  </a:txBody>
                  <a:tcPr/>
                </a:tc>
                <a:tc>
                  <a:txBody>
                    <a:bodyPr/>
                    <a:lstStyle/>
                    <a:p>
                      <a:r>
                        <a:rPr lang="en-US" dirty="0"/>
                        <a:t>1</a:t>
                      </a:r>
                    </a:p>
                  </a:txBody>
                  <a:tcPr/>
                </a:tc>
                <a:extLst>
                  <a:ext uri="{0D108BD9-81ED-4DB2-BD59-A6C34878D82A}">
                    <a16:rowId xmlns:a16="http://schemas.microsoft.com/office/drawing/2014/main" val="190733628"/>
                  </a:ext>
                </a:extLst>
              </a:tr>
            </a:tbl>
          </a:graphicData>
        </a:graphic>
      </p:graphicFrame>
      <p:pic>
        <p:nvPicPr>
          <p:cNvPr id="11" name="Picture 10">
            <a:extLst>
              <a:ext uri="{FF2B5EF4-FFF2-40B4-BE49-F238E27FC236}">
                <a16:creationId xmlns:a16="http://schemas.microsoft.com/office/drawing/2014/main" id="{D0B56C11-4DF0-BB47-80E3-7705641F17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8362" y="1872343"/>
            <a:ext cx="4781350" cy="2442060"/>
          </a:xfrm>
          <a:prstGeom prst="rect">
            <a:avLst/>
          </a:prstGeom>
        </p:spPr>
      </p:pic>
      <p:sp>
        <p:nvSpPr>
          <p:cNvPr id="28" name="Rectangle 27">
            <a:extLst>
              <a:ext uri="{FF2B5EF4-FFF2-40B4-BE49-F238E27FC236}">
                <a16:creationId xmlns:a16="http://schemas.microsoft.com/office/drawing/2014/main" id="{F8783D83-6C81-F841-9C60-089899327BD0}"/>
              </a:ext>
            </a:extLst>
          </p:cNvPr>
          <p:cNvSpPr/>
          <p:nvPr/>
        </p:nvSpPr>
        <p:spPr>
          <a:xfrm>
            <a:off x="8748026" y="6255708"/>
            <a:ext cx="508473" cy="369332"/>
          </a:xfrm>
          <a:prstGeom prst="rect">
            <a:avLst/>
          </a:prstGeom>
        </p:spPr>
        <p:txBody>
          <a:bodyPr wrap="none">
            <a:spAutoFit/>
          </a:bodyPr>
          <a:lstStyle/>
          <a:p>
            <a:r>
              <a:rPr lang="en-US" i="1" dirty="0">
                <a:solidFill>
                  <a:srgbClr val="FF0000"/>
                </a:solidFill>
              </a:rPr>
              <a:t>4/4</a:t>
            </a:r>
          </a:p>
        </p:txBody>
      </p:sp>
      <p:sp>
        <p:nvSpPr>
          <p:cNvPr id="23" name="Rectangle 22">
            <a:extLst>
              <a:ext uri="{FF2B5EF4-FFF2-40B4-BE49-F238E27FC236}">
                <a16:creationId xmlns:a16="http://schemas.microsoft.com/office/drawing/2014/main" id="{24160ABB-7AF7-E143-A155-AAAAB7EF4890}"/>
              </a:ext>
            </a:extLst>
          </p:cNvPr>
          <p:cNvSpPr/>
          <p:nvPr/>
        </p:nvSpPr>
        <p:spPr>
          <a:xfrm>
            <a:off x="203962" y="4396758"/>
            <a:ext cx="2550698" cy="369332"/>
          </a:xfrm>
          <a:prstGeom prst="rect">
            <a:avLst/>
          </a:prstGeom>
        </p:spPr>
        <p:txBody>
          <a:bodyPr wrap="none">
            <a:spAutoFit/>
          </a:bodyPr>
          <a:lstStyle/>
          <a:p>
            <a:r>
              <a:rPr lang="en-US" dirty="0"/>
              <a:t>Clip(3/4+2/4+1/4+2/4)=</a:t>
            </a:r>
            <a:r>
              <a:rPr lang="en-US" dirty="0">
                <a:solidFill>
                  <a:srgbClr val="FF0000"/>
                </a:solidFill>
              </a:rPr>
              <a:t>1</a:t>
            </a:r>
          </a:p>
        </p:txBody>
      </p:sp>
      <p:sp>
        <p:nvSpPr>
          <p:cNvPr id="24" name="Rectangle 23">
            <a:extLst>
              <a:ext uri="{FF2B5EF4-FFF2-40B4-BE49-F238E27FC236}">
                <a16:creationId xmlns:a16="http://schemas.microsoft.com/office/drawing/2014/main" id="{D219E2A8-1D61-DA4D-AD63-4BF6BC8858EB}"/>
              </a:ext>
            </a:extLst>
          </p:cNvPr>
          <p:cNvSpPr/>
          <p:nvPr/>
        </p:nvSpPr>
        <p:spPr>
          <a:xfrm>
            <a:off x="2398392" y="1932642"/>
            <a:ext cx="1734770" cy="369332"/>
          </a:xfrm>
          <a:prstGeom prst="rect">
            <a:avLst/>
          </a:prstGeom>
        </p:spPr>
        <p:txBody>
          <a:bodyPr wrap="none">
            <a:spAutoFit/>
          </a:bodyPr>
          <a:lstStyle/>
          <a:p>
            <a:r>
              <a:rPr lang="en-US" dirty="0"/>
              <a:t>3/4: 	</a:t>
            </a:r>
            <a:r>
              <a:rPr lang="en-US" i="1" dirty="0"/>
              <a:t>0 1 1 1</a:t>
            </a:r>
          </a:p>
        </p:txBody>
      </p:sp>
      <p:sp>
        <p:nvSpPr>
          <p:cNvPr id="25" name="Rectangle 24">
            <a:extLst>
              <a:ext uri="{FF2B5EF4-FFF2-40B4-BE49-F238E27FC236}">
                <a16:creationId xmlns:a16="http://schemas.microsoft.com/office/drawing/2014/main" id="{BBAABFE1-73B9-2247-8C01-AC0CE6451723}"/>
              </a:ext>
            </a:extLst>
          </p:cNvPr>
          <p:cNvSpPr/>
          <p:nvPr/>
        </p:nvSpPr>
        <p:spPr>
          <a:xfrm>
            <a:off x="2407041" y="2351731"/>
            <a:ext cx="1734770" cy="369332"/>
          </a:xfrm>
          <a:prstGeom prst="rect">
            <a:avLst/>
          </a:prstGeom>
        </p:spPr>
        <p:txBody>
          <a:bodyPr wrap="none">
            <a:spAutoFit/>
          </a:bodyPr>
          <a:lstStyle/>
          <a:p>
            <a:r>
              <a:rPr lang="en-US" dirty="0"/>
              <a:t>2/4: 	</a:t>
            </a:r>
            <a:r>
              <a:rPr lang="en-US" i="1" dirty="0"/>
              <a:t>0 1 0 1</a:t>
            </a:r>
          </a:p>
        </p:txBody>
      </p:sp>
      <p:sp>
        <p:nvSpPr>
          <p:cNvPr id="26" name="Rectangle 25">
            <a:extLst>
              <a:ext uri="{FF2B5EF4-FFF2-40B4-BE49-F238E27FC236}">
                <a16:creationId xmlns:a16="http://schemas.microsoft.com/office/drawing/2014/main" id="{DF144DCF-0F0F-F044-91D7-DAF8555D02A1}"/>
              </a:ext>
            </a:extLst>
          </p:cNvPr>
          <p:cNvSpPr/>
          <p:nvPr/>
        </p:nvSpPr>
        <p:spPr>
          <a:xfrm>
            <a:off x="2407041" y="2768546"/>
            <a:ext cx="1734770" cy="369332"/>
          </a:xfrm>
          <a:prstGeom prst="rect">
            <a:avLst/>
          </a:prstGeom>
        </p:spPr>
        <p:txBody>
          <a:bodyPr wrap="none">
            <a:spAutoFit/>
          </a:bodyPr>
          <a:lstStyle/>
          <a:p>
            <a:r>
              <a:rPr lang="en-US" dirty="0"/>
              <a:t>1/4: 	</a:t>
            </a:r>
            <a:r>
              <a:rPr lang="en-US" i="1" dirty="0"/>
              <a:t>0 0 0 1</a:t>
            </a:r>
          </a:p>
        </p:txBody>
      </p:sp>
      <p:sp>
        <p:nvSpPr>
          <p:cNvPr id="29" name="Rectangle 28">
            <a:extLst>
              <a:ext uri="{FF2B5EF4-FFF2-40B4-BE49-F238E27FC236}">
                <a16:creationId xmlns:a16="http://schemas.microsoft.com/office/drawing/2014/main" id="{32FF0289-3C1D-0A41-87A1-FF7DFEFEAA48}"/>
              </a:ext>
            </a:extLst>
          </p:cNvPr>
          <p:cNvSpPr/>
          <p:nvPr/>
        </p:nvSpPr>
        <p:spPr>
          <a:xfrm>
            <a:off x="2402840" y="3164700"/>
            <a:ext cx="1734770" cy="369332"/>
          </a:xfrm>
          <a:prstGeom prst="rect">
            <a:avLst/>
          </a:prstGeom>
        </p:spPr>
        <p:txBody>
          <a:bodyPr wrap="none">
            <a:spAutoFit/>
          </a:bodyPr>
          <a:lstStyle/>
          <a:p>
            <a:r>
              <a:rPr lang="en-US" dirty="0"/>
              <a:t>2/4: 	</a:t>
            </a:r>
            <a:r>
              <a:rPr lang="en-US" i="1" dirty="0"/>
              <a:t>1 0 0 1</a:t>
            </a:r>
          </a:p>
        </p:txBody>
      </p:sp>
      <p:sp>
        <p:nvSpPr>
          <p:cNvPr id="30" name="Rectangle 29">
            <a:extLst>
              <a:ext uri="{FF2B5EF4-FFF2-40B4-BE49-F238E27FC236}">
                <a16:creationId xmlns:a16="http://schemas.microsoft.com/office/drawing/2014/main" id="{D70B3AF9-2CAA-6A45-AE4D-FA3BC1A92041}"/>
              </a:ext>
            </a:extLst>
          </p:cNvPr>
          <p:cNvSpPr/>
          <p:nvPr/>
        </p:nvSpPr>
        <p:spPr>
          <a:xfrm>
            <a:off x="9176263" y="3190100"/>
            <a:ext cx="811441" cy="369332"/>
          </a:xfrm>
          <a:prstGeom prst="rect">
            <a:avLst/>
          </a:prstGeom>
        </p:spPr>
        <p:txBody>
          <a:bodyPr wrap="none">
            <a:spAutoFit/>
          </a:bodyPr>
          <a:lstStyle/>
          <a:p>
            <a:r>
              <a:rPr lang="en-US" i="1" dirty="0"/>
              <a:t>1 1 1 1</a:t>
            </a:r>
          </a:p>
        </p:txBody>
      </p:sp>
    </p:spTree>
    <p:extLst>
      <p:ext uri="{BB962C8B-B14F-4D97-AF65-F5344CB8AC3E}">
        <p14:creationId xmlns:p14="http://schemas.microsoft.com/office/powerpoint/2010/main" val="1578762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566707B6-48FF-FC4C-A717-3B86C98DB54B}"/>
              </a:ext>
            </a:extLst>
          </p:cNvPr>
          <p:cNvSpPr txBox="1"/>
          <p:nvPr/>
        </p:nvSpPr>
        <p:spPr>
          <a:xfrm>
            <a:off x="472439" y="1414732"/>
            <a:ext cx="10677342" cy="5245560"/>
          </a:xfrm>
          <a:prstGeom prst="rect">
            <a:avLst/>
          </a:prstGeom>
          <a:noFill/>
        </p:spPr>
        <p:txBody>
          <a:bodyPr wrap="square" rtlCol="0" anchor="t">
            <a:noAutofit/>
          </a:bodyPr>
          <a:lstStyle/>
          <a:p>
            <a:pPr marL="457200" indent="-457200">
              <a:buFont typeface="Wingdings" pitchFamily="2" charset="2"/>
              <a:buChar char="Ø"/>
            </a:pPr>
            <a:r>
              <a:rPr lang="en-US" sz="3200" dirty="0" err="1"/>
              <a:t>uNSADD</a:t>
            </a:r>
            <a:endParaRPr lang="en-US" sz="2800" dirty="0"/>
          </a:p>
          <a:p>
            <a:pPr marL="914400" lvl="1" indent="-457200">
              <a:buFont typeface="Arial" panose="020B0604020202020204" pitchFamily="34" charset="0"/>
              <a:buChar char="•"/>
            </a:pPr>
            <a:r>
              <a:rPr lang="en-US" sz="2800" dirty="0"/>
              <a:t>Expected function</a:t>
            </a:r>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endParaRPr lang="en-US" sz="2800" dirty="0"/>
          </a:p>
          <a:p>
            <a:pPr lvl="1"/>
            <a:endParaRPr lang="en-US" sz="2800" dirty="0"/>
          </a:p>
          <a:p>
            <a:pPr marL="914400" lvl="1" indent="-457200">
              <a:buFont typeface="Arial" panose="020B0604020202020204" pitchFamily="34" charset="0"/>
              <a:buChar char="•"/>
            </a:pPr>
            <a:r>
              <a:rPr lang="en-US" sz="2800" dirty="0"/>
              <a:t>Output tracking mechanism</a:t>
            </a:r>
          </a:p>
          <a:p>
            <a:pPr marL="1371600" lvl="2" indent="-457200">
              <a:buFont typeface="Wingdings" pitchFamily="2" charset="2"/>
              <a:buChar char="§"/>
            </a:pPr>
            <a:r>
              <a:rPr lang="en-US" sz="2400" dirty="0">
                <a:latin typeface="Calibri" panose="020F0502020204030204" pitchFamily="34" charset="0"/>
                <a:cs typeface="Calibri" panose="020F0502020204030204" pitchFamily="34" charset="0"/>
              </a:rPr>
              <a:t>Difference between </a:t>
            </a:r>
            <a:r>
              <a:rPr lang="en-US" sz="2400" dirty="0">
                <a:solidFill>
                  <a:srgbClr val="FF0000"/>
                </a:solidFill>
                <a:latin typeface="Calibri" panose="020F0502020204030204" pitchFamily="34" charset="0"/>
                <a:cs typeface="Calibri" panose="020F0502020204030204" pitchFamily="34" charset="0"/>
              </a:rPr>
              <a:t>anticipated</a:t>
            </a:r>
            <a:r>
              <a:rPr lang="en-US" sz="2400" dirty="0">
                <a:latin typeface="Calibri" panose="020F0502020204030204" pitchFamily="34" charset="0"/>
                <a:cs typeface="Calibri" panose="020F0502020204030204" pitchFamily="34" charset="0"/>
              </a:rPr>
              <a:t> and </a:t>
            </a:r>
            <a:r>
              <a:rPr lang="en-US" sz="2400" dirty="0">
                <a:solidFill>
                  <a:srgbClr val="FF0000"/>
                </a:solidFill>
                <a:latin typeface="Calibri" panose="020F0502020204030204" pitchFamily="34" charset="0"/>
                <a:cs typeface="Calibri" panose="020F0502020204030204" pitchFamily="34" charset="0"/>
              </a:rPr>
              <a:t>historical</a:t>
            </a:r>
            <a:r>
              <a:rPr lang="en-US" sz="2400" dirty="0">
                <a:latin typeface="Calibri" panose="020F0502020204030204" pitchFamily="34" charset="0"/>
                <a:cs typeface="Calibri" panose="020F0502020204030204" pitchFamily="34" charset="0"/>
              </a:rPr>
              <a:t> output 1s indicates what to output.</a:t>
            </a:r>
          </a:p>
          <a:p>
            <a:pPr marL="914400" lvl="1" indent="-457200">
              <a:buFont typeface="Arial" panose="020B0604020202020204" pitchFamily="34" charset="0"/>
              <a:buChar char="•"/>
            </a:pPr>
            <a:endParaRPr lang="en-US" sz="2800" dirty="0"/>
          </a:p>
        </p:txBody>
      </p:sp>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Non-scaled addition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46</a:t>
            </a:fld>
            <a:endParaRPr lang="en-US"/>
          </a:p>
        </p:txBody>
      </p:sp>
      <p:pic>
        <p:nvPicPr>
          <p:cNvPr id="20" name="Picture 19">
            <a:extLst>
              <a:ext uri="{FF2B5EF4-FFF2-40B4-BE49-F238E27FC236}">
                <a16:creationId xmlns:a16="http://schemas.microsoft.com/office/drawing/2014/main" id="{8131CEFA-9032-CF44-9C01-3504E2B8AF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6707" y="1886857"/>
            <a:ext cx="4781350" cy="2442060"/>
          </a:xfrm>
          <a:prstGeom prst="rect">
            <a:avLst/>
          </a:prstGeom>
        </p:spPr>
      </p:pic>
      <p:sp>
        <p:nvSpPr>
          <p:cNvPr id="2" name="Rectangle 1">
            <a:extLst>
              <a:ext uri="{FF2B5EF4-FFF2-40B4-BE49-F238E27FC236}">
                <a16:creationId xmlns:a16="http://schemas.microsoft.com/office/drawing/2014/main" id="{2F476943-FE40-6748-87AB-6B063382C9C3}"/>
              </a:ext>
            </a:extLst>
          </p:cNvPr>
          <p:cNvSpPr/>
          <p:nvPr/>
        </p:nvSpPr>
        <p:spPr>
          <a:xfrm>
            <a:off x="9670410" y="2787004"/>
            <a:ext cx="1259960" cy="369332"/>
          </a:xfrm>
          <a:prstGeom prst="rect">
            <a:avLst/>
          </a:prstGeom>
        </p:spPr>
        <p:txBody>
          <a:bodyPr wrap="none">
            <a:spAutoFit/>
          </a:bodyPr>
          <a:lstStyle/>
          <a:p>
            <a:r>
              <a:rPr lang="en-US" dirty="0">
                <a:solidFill>
                  <a:srgbClr val="FF0000"/>
                </a:solidFill>
                <a:latin typeface="Calibri" panose="020F0502020204030204" pitchFamily="34" charset="0"/>
                <a:cs typeface="Calibri" panose="020F0502020204030204" pitchFamily="34" charset="0"/>
              </a:rPr>
              <a:t>Anticipated</a:t>
            </a:r>
            <a:endParaRPr lang="en-US" dirty="0">
              <a:solidFill>
                <a:srgbClr val="FF0000"/>
              </a:solidFill>
            </a:endParaRPr>
          </a:p>
        </p:txBody>
      </p:sp>
      <p:sp>
        <p:nvSpPr>
          <p:cNvPr id="12" name="Rectangle 11">
            <a:extLst>
              <a:ext uri="{FF2B5EF4-FFF2-40B4-BE49-F238E27FC236}">
                <a16:creationId xmlns:a16="http://schemas.microsoft.com/office/drawing/2014/main" id="{993F2A9A-FA39-4E41-A30C-79C6852A0E50}"/>
              </a:ext>
            </a:extLst>
          </p:cNvPr>
          <p:cNvSpPr/>
          <p:nvPr/>
        </p:nvSpPr>
        <p:spPr>
          <a:xfrm>
            <a:off x="10228674" y="3592603"/>
            <a:ext cx="1057982" cy="369332"/>
          </a:xfrm>
          <a:prstGeom prst="rect">
            <a:avLst/>
          </a:prstGeom>
        </p:spPr>
        <p:txBody>
          <a:bodyPr wrap="none">
            <a:spAutoFit/>
          </a:bodyPr>
          <a:lstStyle/>
          <a:p>
            <a:r>
              <a:rPr lang="en-US" dirty="0">
                <a:solidFill>
                  <a:srgbClr val="FF0000"/>
                </a:solidFill>
                <a:latin typeface="Calibri" panose="020F0502020204030204" pitchFamily="34" charset="0"/>
                <a:cs typeface="Calibri" panose="020F0502020204030204" pitchFamily="34" charset="0"/>
              </a:rPr>
              <a:t>Historical</a:t>
            </a:r>
            <a:endParaRPr lang="en-US" dirty="0">
              <a:solidFill>
                <a:srgbClr val="FF0000"/>
              </a:solidFill>
            </a:endParaRPr>
          </a:p>
        </p:txBody>
      </p:sp>
      <p:pic>
        <p:nvPicPr>
          <p:cNvPr id="18" name="Picture 17">
            <a:extLst>
              <a:ext uri="{FF2B5EF4-FFF2-40B4-BE49-F238E27FC236}">
                <a16:creationId xmlns:a16="http://schemas.microsoft.com/office/drawing/2014/main" id="{F1A628F0-75CA-644D-8954-6D90F80535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1791" y="2364178"/>
            <a:ext cx="3087585" cy="914400"/>
          </a:xfrm>
          <a:prstGeom prst="rect">
            <a:avLst/>
          </a:prstGeom>
        </p:spPr>
      </p:pic>
      <p:pic>
        <p:nvPicPr>
          <p:cNvPr id="7" name="Picture 6">
            <a:extLst>
              <a:ext uri="{FF2B5EF4-FFF2-40B4-BE49-F238E27FC236}">
                <a16:creationId xmlns:a16="http://schemas.microsoft.com/office/drawing/2014/main" id="{5BB7C93B-954C-BF44-B5E5-07377BB0FB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18045" y="3266911"/>
            <a:ext cx="3610098" cy="914400"/>
          </a:xfrm>
          <a:prstGeom prst="rect">
            <a:avLst/>
          </a:prstGeom>
        </p:spPr>
      </p:pic>
      <p:pic>
        <p:nvPicPr>
          <p:cNvPr id="13" name="Picture 12">
            <a:extLst>
              <a:ext uri="{FF2B5EF4-FFF2-40B4-BE49-F238E27FC236}">
                <a16:creationId xmlns:a16="http://schemas.microsoft.com/office/drawing/2014/main" id="{079204C6-D597-4643-B010-3D27A46D1F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35287" y="3274175"/>
            <a:ext cx="546265" cy="914400"/>
          </a:xfrm>
          <a:prstGeom prst="rect">
            <a:avLst/>
          </a:prstGeom>
        </p:spPr>
      </p:pic>
    </p:spTree>
    <p:extLst>
      <p:ext uri="{BB962C8B-B14F-4D97-AF65-F5344CB8AC3E}">
        <p14:creationId xmlns:p14="http://schemas.microsoft.com/office/powerpoint/2010/main" val="20474826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93829258-C69B-E142-BD72-BB83993F4515}"/>
              </a:ext>
            </a:extLst>
          </p:cNvPr>
          <p:cNvSpPr txBox="1"/>
          <p:nvPr/>
        </p:nvSpPr>
        <p:spPr>
          <a:xfrm>
            <a:off x="472439" y="1414732"/>
            <a:ext cx="7704151" cy="5245560"/>
          </a:xfrm>
          <a:prstGeom prst="rect">
            <a:avLst/>
          </a:prstGeom>
          <a:noFill/>
        </p:spPr>
        <p:txBody>
          <a:bodyPr wrap="square" rtlCol="0" anchor="t">
            <a:noAutofit/>
          </a:bodyPr>
          <a:lstStyle/>
          <a:p>
            <a:pPr marL="457200" indent="-457200">
              <a:buFont typeface="Wingdings" pitchFamily="2" charset="2"/>
              <a:buChar char="Ø"/>
            </a:pPr>
            <a:r>
              <a:rPr lang="en-US" sz="3200" dirty="0"/>
              <a:t>Input insensitivity</a:t>
            </a:r>
          </a:p>
          <a:p>
            <a:pPr marL="914400" lvl="1" indent="-457200">
              <a:buFont typeface="Arial" panose="020B0604020202020204" pitchFamily="34" charset="0"/>
              <a:buChar char="•"/>
            </a:pPr>
            <a:r>
              <a:rPr lang="en-US" sz="2800" dirty="0"/>
              <a:t>Multiplication</a:t>
            </a:r>
          </a:p>
          <a:p>
            <a:pPr marL="1371600" lvl="2" indent="-457200">
              <a:buFont typeface="Wingdings" pitchFamily="2" charset="2"/>
              <a:buChar char="§"/>
            </a:pPr>
            <a:r>
              <a:rPr lang="en-US" sz="2400" dirty="0"/>
              <a:t>Generating operand conditionally</a:t>
            </a:r>
          </a:p>
          <a:p>
            <a:pPr marL="1371600" lvl="2" indent="-457200">
              <a:buFont typeface="Wingdings" pitchFamily="2" charset="2"/>
              <a:buChar char="§"/>
            </a:pPr>
            <a:r>
              <a:rPr lang="en-US" sz="2400" dirty="0"/>
              <a:t>Ignoring correlation</a:t>
            </a:r>
          </a:p>
        </p:txBody>
      </p:sp>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Processing element</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47</a:t>
            </a:fld>
            <a:endParaRPr lang="en-US"/>
          </a:p>
        </p:txBody>
      </p:sp>
      <p:pic>
        <p:nvPicPr>
          <p:cNvPr id="5" name="Picture 4">
            <a:extLst>
              <a:ext uri="{FF2B5EF4-FFF2-40B4-BE49-F238E27FC236}">
                <a16:creationId xmlns:a16="http://schemas.microsoft.com/office/drawing/2014/main" id="{202634C5-5C13-8246-9102-261A9F215F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1526" y="2014331"/>
            <a:ext cx="4477096" cy="3657600"/>
          </a:xfrm>
          <a:prstGeom prst="rect">
            <a:avLst/>
          </a:prstGeom>
        </p:spPr>
      </p:pic>
    </p:spTree>
    <p:extLst>
      <p:ext uri="{BB962C8B-B14F-4D97-AF65-F5344CB8AC3E}">
        <p14:creationId xmlns:p14="http://schemas.microsoft.com/office/powerpoint/2010/main" val="23676871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93829258-C69B-E142-BD72-BB83993F4515}"/>
              </a:ext>
            </a:extLst>
          </p:cNvPr>
          <p:cNvSpPr txBox="1"/>
          <p:nvPr/>
        </p:nvSpPr>
        <p:spPr>
          <a:xfrm>
            <a:off x="472439" y="1414732"/>
            <a:ext cx="7704151" cy="5245560"/>
          </a:xfrm>
          <a:prstGeom prst="rect">
            <a:avLst/>
          </a:prstGeom>
          <a:noFill/>
        </p:spPr>
        <p:txBody>
          <a:bodyPr wrap="square" rtlCol="0" anchor="t">
            <a:noAutofit/>
          </a:bodyPr>
          <a:lstStyle/>
          <a:p>
            <a:pPr marL="457200" indent="-457200">
              <a:buFont typeface="Wingdings" pitchFamily="2" charset="2"/>
              <a:buChar char="Ø"/>
            </a:pPr>
            <a:r>
              <a:rPr lang="en-US" sz="3200" dirty="0"/>
              <a:t>Input insensitivity</a:t>
            </a:r>
          </a:p>
          <a:p>
            <a:pPr marL="914400" lvl="1" indent="-457200">
              <a:buFont typeface="Arial" panose="020B0604020202020204" pitchFamily="34" charset="0"/>
              <a:buChar char="•"/>
            </a:pPr>
            <a:r>
              <a:rPr lang="en-US" sz="2800" dirty="0"/>
              <a:t>Multiplication</a:t>
            </a:r>
          </a:p>
          <a:p>
            <a:pPr marL="1371600" lvl="2" indent="-457200">
              <a:buFont typeface="Wingdings" pitchFamily="2" charset="2"/>
              <a:buChar char="§"/>
            </a:pPr>
            <a:r>
              <a:rPr lang="en-US" sz="2400" dirty="0"/>
              <a:t>Generating operand conditionally</a:t>
            </a:r>
          </a:p>
          <a:p>
            <a:pPr marL="1371600" lvl="2" indent="-457200">
              <a:buFont typeface="Wingdings" pitchFamily="2" charset="2"/>
              <a:buChar char="§"/>
            </a:pPr>
            <a:r>
              <a:rPr lang="en-US" sz="2400" dirty="0"/>
              <a:t>Ignoring correlation</a:t>
            </a:r>
          </a:p>
          <a:p>
            <a:pPr marL="914400" lvl="1" indent="-457200">
              <a:buFont typeface="Wingdings" pitchFamily="2" charset="2"/>
              <a:buChar char="§"/>
            </a:pPr>
            <a:endParaRPr lang="en-US" sz="2400" dirty="0"/>
          </a:p>
          <a:p>
            <a:pPr marL="914400" lvl="1" indent="-457200">
              <a:buFont typeface="Arial" panose="020B0604020202020204" pitchFamily="34" charset="0"/>
              <a:buChar char="•"/>
            </a:pPr>
            <a:r>
              <a:rPr lang="en-US" sz="2800" dirty="0"/>
              <a:t>Addition </a:t>
            </a:r>
          </a:p>
          <a:p>
            <a:pPr marL="1371600" lvl="2" indent="-457200">
              <a:buFont typeface="Wingdings" pitchFamily="2" charset="2"/>
              <a:buChar char="§"/>
            </a:pPr>
            <a:r>
              <a:rPr lang="en-US" sz="2400" dirty="0"/>
              <a:t>Caring about bit count</a:t>
            </a:r>
          </a:p>
          <a:p>
            <a:pPr marL="1371600" lvl="2" indent="-457200">
              <a:buFont typeface="Wingdings" pitchFamily="2" charset="2"/>
              <a:buChar char="§"/>
            </a:pPr>
            <a:r>
              <a:rPr lang="en-US" sz="2400" dirty="0"/>
              <a:t>Ignoring bit distribution</a:t>
            </a:r>
          </a:p>
        </p:txBody>
      </p:sp>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Processing element</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48</a:t>
            </a:fld>
            <a:endParaRPr lang="en-US"/>
          </a:p>
        </p:txBody>
      </p:sp>
      <p:pic>
        <p:nvPicPr>
          <p:cNvPr id="6" name="Picture 5">
            <a:extLst>
              <a:ext uri="{FF2B5EF4-FFF2-40B4-BE49-F238E27FC236}">
                <a16:creationId xmlns:a16="http://schemas.microsoft.com/office/drawing/2014/main" id="{FE2C6710-4496-B844-8AD4-E82DE84285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1526" y="2014331"/>
            <a:ext cx="4477096" cy="3657600"/>
          </a:xfrm>
          <a:prstGeom prst="rect">
            <a:avLst/>
          </a:prstGeom>
        </p:spPr>
      </p:pic>
    </p:spTree>
    <p:extLst>
      <p:ext uri="{BB962C8B-B14F-4D97-AF65-F5344CB8AC3E}">
        <p14:creationId xmlns:p14="http://schemas.microsoft.com/office/powerpoint/2010/main" val="34346076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 PE array</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49</a:t>
            </a:fld>
            <a:endParaRPr lang="en-US"/>
          </a:p>
        </p:txBody>
      </p:sp>
      <p:pic>
        <p:nvPicPr>
          <p:cNvPr id="9" name="Picture 8">
            <a:extLst>
              <a:ext uri="{FF2B5EF4-FFF2-40B4-BE49-F238E27FC236}">
                <a16:creationId xmlns:a16="http://schemas.microsoft.com/office/drawing/2014/main" id="{D0715979-6592-5645-84DE-FBEF8DEC8A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8399" y="2354208"/>
            <a:ext cx="6037743" cy="3257697"/>
          </a:xfrm>
          <a:prstGeom prst="rect">
            <a:avLst/>
          </a:prstGeom>
        </p:spPr>
      </p:pic>
      <p:sp>
        <p:nvSpPr>
          <p:cNvPr id="10" name="TextBox 9">
            <a:extLst>
              <a:ext uri="{FF2B5EF4-FFF2-40B4-BE49-F238E27FC236}">
                <a16:creationId xmlns:a16="http://schemas.microsoft.com/office/drawing/2014/main" id="{437AE40C-005E-C346-98CF-700B8B82B65B}"/>
              </a:ext>
            </a:extLst>
          </p:cNvPr>
          <p:cNvSpPr txBox="1"/>
          <p:nvPr/>
        </p:nvSpPr>
        <p:spPr>
          <a:xfrm>
            <a:off x="472439" y="1414732"/>
            <a:ext cx="6296429" cy="5245560"/>
          </a:xfrm>
          <a:prstGeom prst="rect">
            <a:avLst/>
          </a:prstGeom>
          <a:noFill/>
        </p:spPr>
        <p:txBody>
          <a:bodyPr wrap="square" rtlCol="0" anchor="t">
            <a:noAutofit/>
          </a:bodyPr>
          <a:lstStyle/>
          <a:p>
            <a:pPr marL="457200" indent="-457200">
              <a:buFont typeface="Wingdings" pitchFamily="2" charset="2"/>
              <a:buChar char="Ø"/>
            </a:pPr>
            <a:r>
              <a:rPr lang="en-US" sz="3200" dirty="0"/>
              <a:t>High parallelism via broadcasting</a:t>
            </a:r>
          </a:p>
          <a:p>
            <a:pPr marL="457200" indent="-457200">
              <a:buFont typeface="Wingdings" pitchFamily="2" charset="2"/>
              <a:buChar char="Ø"/>
            </a:pPr>
            <a:endParaRPr lang="en-US" sz="3200" dirty="0"/>
          </a:p>
          <a:p>
            <a:pPr marL="457200" indent="-457200">
              <a:buFont typeface="Wingdings" pitchFamily="2" charset="2"/>
              <a:buChar char="Ø"/>
            </a:pPr>
            <a:r>
              <a:rPr lang="en-US" sz="3200" dirty="0"/>
              <a:t>Input insensitivity due to PE</a:t>
            </a:r>
          </a:p>
          <a:p>
            <a:pPr marL="457200" indent="-457200">
              <a:buFont typeface="Wingdings" pitchFamily="2" charset="2"/>
              <a:buChar char="Ø"/>
            </a:pPr>
            <a:endParaRPr lang="en-US" sz="3200" dirty="0"/>
          </a:p>
          <a:p>
            <a:pPr marL="457200" indent="-457200">
              <a:buFont typeface="Wingdings" pitchFamily="2" charset="2"/>
              <a:buChar char="Ø"/>
            </a:pPr>
            <a:r>
              <a:rPr lang="en-US" sz="3200" dirty="0"/>
              <a:t>Reliable early termination</a:t>
            </a:r>
          </a:p>
          <a:p>
            <a:pPr marL="914400" lvl="1" indent="-457200">
              <a:buFont typeface="Arial" panose="020B0604020202020204" pitchFamily="34" charset="0"/>
              <a:buChar char="•"/>
            </a:pPr>
            <a:r>
              <a:rPr lang="en-US" sz="2800" dirty="0"/>
              <a:t>Fully streaming computation</a:t>
            </a:r>
            <a:endParaRPr lang="en-US" sz="3200" dirty="0"/>
          </a:p>
          <a:p>
            <a:pPr marL="914400" lvl="1" indent="-457200">
              <a:buFont typeface="Arial" panose="020B0604020202020204" pitchFamily="34" charset="0"/>
              <a:buChar char="•"/>
            </a:pPr>
            <a:r>
              <a:rPr lang="en-US" sz="2800" dirty="0"/>
              <a:t>High accuracy and stability</a:t>
            </a:r>
          </a:p>
          <a:p>
            <a:pPr marL="457200" indent="-457200">
              <a:buFont typeface="Wingdings" pitchFamily="2" charset="2"/>
              <a:buChar char="Ø"/>
            </a:pPr>
            <a:endParaRPr lang="en-US" sz="2800" dirty="0"/>
          </a:p>
        </p:txBody>
      </p:sp>
    </p:spTree>
    <p:extLst>
      <p:ext uri="{BB962C8B-B14F-4D97-AF65-F5344CB8AC3E}">
        <p14:creationId xmlns:p14="http://schemas.microsoft.com/office/powerpoint/2010/main" val="2217562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Computing paradigm</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5</a:t>
            </a:fld>
            <a:endParaRPr lang="en-US"/>
          </a:p>
        </p:txBody>
      </p:sp>
      <p:graphicFrame>
        <p:nvGraphicFramePr>
          <p:cNvPr id="6" name="Table 5">
            <a:extLst>
              <a:ext uri="{FF2B5EF4-FFF2-40B4-BE49-F238E27FC236}">
                <a16:creationId xmlns:a16="http://schemas.microsoft.com/office/drawing/2014/main" id="{3E672DBA-1711-764E-BC3C-3C9A5E2491D8}"/>
              </a:ext>
            </a:extLst>
          </p:cNvPr>
          <p:cNvGraphicFramePr>
            <a:graphicFrameLocks noGrp="1"/>
          </p:cNvGraphicFramePr>
          <p:nvPr>
            <p:extLst/>
          </p:nvPr>
        </p:nvGraphicFramePr>
        <p:xfrm>
          <a:off x="2185067" y="1704827"/>
          <a:ext cx="7821865" cy="1483360"/>
        </p:xfrm>
        <a:graphic>
          <a:graphicData uri="http://schemas.openxmlformats.org/drawingml/2006/table">
            <a:tbl>
              <a:tblPr firstRow="1" bandRow="1">
                <a:solidFill>
                  <a:srgbClr val="FF7E79"/>
                </a:solidFill>
                <a:tableStyleId>{F5AB1C69-6EDB-4FF4-983F-18BD219EF322}</a:tableStyleId>
              </a:tblPr>
              <a:tblGrid>
                <a:gridCol w="1327484">
                  <a:extLst>
                    <a:ext uri="{9D8B030D-6E8A-4147-A177-3AD203B41FA5}">
                      <a16:colId xmlns:a16="http://schemas.microsoft.com/office/drawing/2014/main" val="1236862073"/>
                    </a:ext>
                  </a:extLst>
                </a:gridCol>
                <a:gridCol w="1311442">
                  <a:extLst>
                    <a:ext uri="{9D8B030D-6E8A-4147-A177-3AD203B41FA5}">
                      <a16:colId xmlns:a16="http://schemas.microsoft.com/office/drawing/2014/main" val="3112127529"/>
                    </a:ext>
                  </a:extLst>
                </a:gridCol>
                <a:gridCol w="1179094">
                  <a:extLst>
                    <a:ext uri="{9D8B030D-6E8A-4147-A177-3AD203B41FA5}">
                      <a16:colId xmlns:a16="http://schemas.microsoft.com/office/drawing/2014/main" val="3514742507"/>
                    </a:ext>
                  </a:extLst>
                </a:gridCol>
                <a:gridCol w="1804737">
                  <a:extLst>
                    <a:ext uri="{9D8B030D-6E8A-4147-A177-3AD203B41FA5}">
                      <a16:colId xmlns:a16="http://schemas.microsoft.com/office/drawing/2014/main" val="1247492769"/>
                    </a:ext>
                  </a:extLst>
                </a:gridCol>
                <a:gridCol w="2199108">
                  <a:extLst>
                    <a:ext uri="{9D8B030D-6E8A-4147-A177-3AD203B41FA5}">
                      <a16:colId xmlns:a16="http://schemas.microsoft.com/office/drawing/2014/main" val="3275608378"/>
                    </a:ext>
                  </a:extLst>
                </a:gridCol>
              </a:tblGrid>
              <a:tr h="370840">
                <a:tc gridSpan="2">
                  <a:txBody>
                    <a:bodyPr/>
                    <a:lstStyle/>
                    <a:p>
                      <a:pPr algn="l"/>
                      <a:r>
                        <a:rPr lang="en-US" dirty="0"/>
                        <a:t>Paradigm</a:t>
                      </a:r>
                    </a:p>
                  </a:txBody>
                  <a:tcPr anchor="ctr"/>
                </a:tc>
                <a:tc hMerge="1">
                  <a:txBody>
                    <a:bodyPr/>
                    <a:lstStyle/>
                    <a:p>
                      <a:endParaRPr lang="en-US" dirty="0"/>
                    </a:p>
                  </a:txBody>
                  <a:tcPr/>
                </a:tc>
                <a:tc>
                  <a:txBody>
                    <a:bodyPr/>
                    <a:lstStyle/>
                    <a:p>
                      <a:pPr algn="ctr"/>
                      <a:r>
                        <a:rPr lang="en-US" dirty="0"/>
                        <a:t>Data</a:t>
                      </a:r>
                    </a:p>
                  </a:txBody>
                  <a:tcPr anchor="ctr"/>
                </a:tc>
                <a:tc>
                  <a:txBody>
                    <a:bodyPr/>
                    <a:lstStyle/>
                    <a:p>
                      <a:pPr algn="ctr"/>
                      <a:r>
                        <a:rPr lang="en-US" dirty="0"/>
                        <a:t>Bit significance</a:t>
                      </a:r>
                    </a:p>
                  </a:txBody>
                  <a:tcPr anchor="ctr"/>
                </a:tc>
                <a:tc>
                  <a:txBody>
                    <a:bodyPr/>
                    <a:lstStyle/>
                    <a:p>
                      <a:pPr algn="ctr"/>
                      <a:r>
                        <a:rPr lang="en-US" dirty="0"/>
                        <a:t>Computing domain</a:t>
                      </a:r>
                    </a:p>
                  </a:txBody>
                  <a:tcPr anchor="ctr"/>
                </a:tc>
                <a:extLst>
                  <a:ext uri="{0D108BD9-81ED-4DB2-BD59-A6C34878D82A}">
                    <a16:rowId xmlns:a16="http://schemas.microsoft.com/office/drawing/2014/main" val="4057143883"/>
                  </a:ext>
                </a:extLst>
              </a:tr>
              <a:tr h="370840">
                <a:tc rowSpan="2">
                  <a:txBody>
                    <a:bodyPr/>
                    <a:lstStyle/>
                    <a:p>
                      <a:pPr algn="l"/>
                      <a:r>
                        <a:rPr lang="en-US" dirty="0"/>
                        <a:t>Binary computing</a:t>
                      </a:r>
                    </a:p>
                  </a:txBody>
                  <a:tcPr anchor="ctr">
                    <a:solidFill>
                      <a:srgbClr val="FF7E79"/>
                    </a:solidFill>
                  </a:tcPr>
                </a:tc>
                <a:tc>
                  <a:txBody>
                    <a:bodyPr/>
                    <a:lstStyle/>
                    <a:p>
                      <a:r>
                        <a:rPr lang="en-US" dirty="0"/>
                        <a:t>Bit parallel</a:t>
                      </a:r>
                    </a:p>
                  </a:txBody>
                  <a:tcPr anchor="ctr">
                    <a:solidFill>
                      <a:srgbClr val="FF7E79"/>
                    </a:solidFill>
                  </a:tcPr>
                </a:tc>
                <a:tc>
                  <a:txBody>
                    <a:bodyPr/>
                    <a:lstStyle/>
                    <a:p>
                      <a:pPr algn="ctr"/>
                      <a:r>
                        <a:rPr lang="en-US" dirty="0"/>
                        <a:t>Parallel</a:t>
                      </a:r>
                    </a:p>
                  </a:txBody>
                  <a:tcPr anchor="ctr">
                    <a:solidFill>
                      <a:srgbClr val="FF7E79"/>
                    </a:solidFill>
                  </a:tcPr>
                </a:tc>
                <a:tc>
                  <a:txBody>
                    <a:bodyPr/>
                    <a:lstStyle/>
                    <a:p>
                      <a:pPr algn="ctr"/>
                      <a:r>
                        <a:rPr lang="en-US" dirty="0"/>
                        <a:t>Varying</a:t>
                      </a:r>
                    </a:p>
                  </a:txBody>
                  <a:tcPr anchor="ctr">
                    <a:solidFill>
                      <a:srgbClr val="FF7E79"/>
                    </a:solidFill>
                  </a:tcPr>
                </a:tc>
                <a:tc>
                  <a:txBody>
                    <a:bodyPr/>
                    <a:lstStyle/>
                    <a:p>
                      <a:pPr algn="ctr"/>
                      <a:r>
                        <a:rPr lang="en-US" dirty="0"/>
                        <a:t>Spatial</a:t>
                      </a:r>
                    </a:p>
                  </a:txBody>
                  <a:tcPr anchor="ctr">
                    <a:solidFill>
                      <a:srgbClr val="FF7E79"/>
                    </a:solidFill>
                  </a:tcPr>
                </a:tc>
                <a:extLst>
                  <a:ext uri="{0D108BD9-81ED-4DB2-BD59-A6C34878D82A}">
                    <a16:rowId xmlns:a16="http://schemas.microsoft.com/office/drawing/2014/main" val="2741166768"/>
                  </a:ext>
                </a:extLst>
              </a:tr>
              <a:tr h="370840">
                <a:tc vMerge="1">
                  <a:txBody>
                    <a:bodyPr/>
                    <a:lstStyle/>
                    <a:p>
                      <a:endParaRPr lang="en-US" dirty="0"/>
                    </a:p>
                  </a:txBody>
                  <a:tcPr/>
                </a:tc>
                <a:tc>
                  <a:txBody>
                    <a:bodyPr/>
                    <a:lstStyle/>
                    <a:p>
                      <a:r>
                        <a:rPr lang="en-US" dirty="0"/>
                        <a:t>Bit serial</a:t>
                      </a:r>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4140720361"/>
                  </a:ext>
                </a:extLst>
              </a:tr>
              <a:tr h="370840">
                <a:tc gridSpan="2">
                  <a:txBody>
                    <a:bodyPr/>
                    <a:lstStyle/>
                    <a:p>
                      <a:pPr algn="l"/>
                      <a:r>
                        <a:rPr lang="en-US" dirty="0"/>
                        <a:t>Unary computing</a:t>
                      </a:r>
                    </a:p>
                  </a:txBody>
                  <a:tcPr anchor="ctr"/>
                </a:tc>
                <a:tc hMerge="1">
                  <a:txBody>
                    <a:bodyPr/>
                    <a:lstStyle/>
                    <a:p>
                      <a:endParaRPr lang="en-US" dirty="0"/>
                    </a:p>
                  </a:txBody>
                  <a:tcP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2945834148"/>
                  </a:ext>
                </a:extLst>
              </a:tr>
            </a:tbl>
          </a:graphicData>
        </a:graphic>
      </p:graphicFrame>
      <p:grpSp>
        <p:nvGrpSpPr>
          <p:cNvPr id="2" name="Group 1">
            <a:extLst>
              <a:ext uri="{FF2B5EF4-FFF2-40B4-BE49-F238E27FC236}">
                <a16:creationId xmlns:a16="http://schemas.microsoft.com/office/drawing/2014/main" id="{BC00A6DC-C0C3-2E4E-BAB9-8BCFA50710FA}"/>
              </a:ext>
            </a:extLst>
          </p:cNvPr>
          <p:cNvGrpSpPr/>
          <p:nvPr/>
        </p:nvGrpSpPr>
        <p:grpSpPr>
          <a:xfrm>
            <a:off x="2987039" y="4105656"/>
            <a:ext cx="6217920" cy="2143750"/>
            <a:chOff x="3576589" y="4348494"/>
            <a:chExt cx="6217920" cy="2143750"/>
          </a:xfrm>
        </p:grpSpPr>
        <p:grpSp>
          <p:nvGrpSpPr>
            <p:cNvPr id="234" name="Group 233">
              <a:extLst>
                <a:ext uri="{FF2B5EF4-FFF2-40B4-BE49-F238E27FC236}">
                  <a16:creationId xmlns:a16="http://schemas.microsoft.com/office/drawing/2014/main" id="{251BF2B9-7045-464E-B6A4-83215A1876BF}"/>
                </a:ext>
              </a:extLst>
            </p:cNvPr>
            <p:cNvGrpSpPr/>
            <p:nvPr/>
          </p:nvGrpSpPr>
          <p:grpSpPr>
            <a:xfrm>
              <a:off x="3576589" y="4352463"/>
              <a:ext cx="1280160" cy="1829173"/>
              <a:chOff x="1263315" y="3894971"/>
              <a:chExt cx="1280160" cy="1829173"/>
            </a:xfrm>
          </p:grpSpPr>
          <p:sp>
            <p:nvSpPr>
              <p:cNvPr id="294" name="Rectangle 293">
                <a:extLst>
                  <a:ext uri="{FF2B5EF4-FFF2-40B4-BE49-F238E27FC236}">
                    <a16:creationId xmlns:a16="http://schemas.microsoft.com/office/drawing/2014/main" id="{5A6B6B13-1451-1B47-B5EE-E465B64E5E35}"/>
                  </a:ext>
                </a:extLst>
              </p:cNvPr>
              <p:cNvSpPr/>
              <p:nvPr/>
            </p:nvSpPr>
            <p:spPr>
              <a:xfrm>
                <a:off x="1263315" y="4262813"/>
                <a:ext cx="1280160" cy="10972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5" name="TextBox 294">
                <a:extLst>
                  <a:ext uri="{FF2B5EF4-FFF2-40B4-BE49-F238E27FC236}">
                    <a16:creationId xmlns:a16="http://schemas.microsoft.com/office/drawing/2014/main" id="{6A5A2CF7-8164-0D49-AC9E-C1FA11845FB9}"/>
                  </a:ext>
                </a:extLst>
              </p:cNvPr>
              <p:cNvSpPr txBox="1"/>
              <p:nvPr/>
            </p:nvSpPr>
            <p:spPr>
              <a:xfrm>
                <a:off x="2222139" y="4286309"/>
                <a:ext cx="121828" cy="276999"/>
              </a:xfrm>
              <a:prstGeom prst="rect">
                <a:avLst/>
              </a:prstGeom>
              <a:noFill/>
            </p:spPr>
            <p:txBody>
              <a:bodyPr wrap="none" lIns="0" tIns="0" rIns="0" bIns="0" rtlCol="0">
                <a:spAutoFit/>
              </a:bodyPr>
              <a:lstStyle/>
              <a:p>
                <a:r>
                  <a:rPr lang="en-US" dirty="0"/>
                  <a:t>b</a:t>
                </a:r>
              </a:p>
            </p:txBody>
          </p:sp>
          <p:sp>
            <p:nvSpPr>
              <p:cNvPr id="296" name="TextBox 295">
                <a:extLst>
                  <a:ext uri="{FF2B5EF4-FFF2-40B4-BE49-F238E27FC236}">
                    <a16:creationId xmlns:a16="http://schemas.microsoft.com/office/drawing/2014/main" id="{7F8105A1-3F99-5C47-A2F1-560EC84201B9}"/>
                  </a:ext>
                </a:extLst>
              </p:cNvPr>
              <p:cNvSpPr txBox="1"/>
              <p:nvPr/>
            </p:nvSpPr>
            <p:spPr>
              <a:xfrm>
                <a:off x="1441438" y="5037258"/>
                <a:ext cx="217688" cy="276999"/>
              </a:xfrm>
              <a:prstGeom prst="rect">
                <a:avLst/>
              </a:prstGeom>
              <a:noFill/>
            </p:spPr>
            <p:txBody>
              <a:bodyPr wrap="none" lIns="0" tIns="0" rIns="0" bIns="0" rtlCol="0">
                <a:spAutoFit/>
              </a:bodyPr>
              <a:lstStyle/>
              <a:p>
                <a:r>
                  <a:rPr lang="en-US" dirty="0"/>
                  <a:t>co</a:t>
                </a:r>
              </a:p>
            </p:txBody>
          </p:sp>
          <p:sp>
            <p:nvSpPr>
              <p:cNvPr id="297" name="TextBox 296">
                <a:extLst>
                  <a:ext uri="{FF2B5EF4-FFF2-40B4-BE49-F238E27FC236}">
                    <a16:creationId xmlns:a16="http://schemas.microsoft.com/office/drawing/2014/main" id="{EA0A5457-ECA1-1F49-9353-F7BE36ACAD20}"/>
                  </a:ext>
                </a:extLst>
              </p:cNvPr>
              <p:cNvSpPr txBox="1"/>
              <p:nvPr/>
            </p:nvSpPr>
            <p:spPr>
              <a:xfrm>
                <a:off x="1496421" y="4284795"/>
                <a:ext cx="89768" cy="276999"/>
              </a:xfrm>
              <a:prstGeom prst="rect">
                <a:avLst/>
              </a:prstGeom>
              <a:noFill/>
            </p:spPr>
            <p:txBody>
              <a:bodyPr wrap="none" lIns="0" tIns="0" rIns="0" bIns="0" rtlCol="0">
                <a:spAutoFit/>
              </a:bodyPr>
              <a:lstStyle/>
              <a:p>
                <a:r>
                  <a:rPr lang="en-US" dirty="0"/>
                  <a:t>s</a:t>
                </a:r>
              </a:p>
            </p:txBody>
          </p:sp>
          <p:sp>
            <p:nvSpPr>
              <p:cNvPr id="298" name="TextBox 297">
                <a:extLst>
                  <a:ext uri="{FF2B5EF4-FFF2-40B4-BE49-F238E27FC236}">
                    <a16:creationId xmlns:a16="http://schemas.microsoft.com/office/drawing/2014/main" id="{5C658FC6-6BF4-0F4C-815F-B998BB2F5F35}"/>
                  </a:ext>
                </a:extLst>
              </p:cNvPr>
              <p:cNvSpPr txBox="1"/>
              <p:nvPr/>
            </p:nvSpPr>
            <p:spPr>
              <a:xfrm>
                <a:off x="1851255" y="4284796"/>
                <a:ext cx="110608" cy="276999"/>
              </a:xfrm>
              <a:prstGeom prst="rect">
                <a:avLst/>
              </a:prstGeom>
              <a:noFill/>
            </p:spPr>
            <p:txBody>
              <a:bodyPr wrap="none" lIns="0" tIns="0" rIns="0" bIns="0" rtlCol="0">
                <a:spAutoFit/>
              </a:bodyPr>
              <a:lstStyle/>
              <a:p>
                <a:r>
                  <a:rPr lang="en-US" dirty="0"/>
                  <a:t>a</a:t>
                </a:r>
              </a:p>
            </p:txBody>
          </p:sp>
          <p:sp>
            <p:nvSpPr>
              <p:cNvPr id="299" name="TextBox 298">
                <a:extLst>
                  <a:ext uri="{FF2B5EF4-FFF2-40B4-BE49-F238E27FC236}">
                    <a16:creationId xmlns:a16="http://schemas.microsoft.com/office/drawing/2014/main" id="{E3EF6545-EF06-EA4E-8200-47DC9B96287A}"/>
                  </a:ext>
                </a:extLst>
              </p:cNvPr>
              <p:cNvSpPr txBox="1"/>
              <p:nvPr/>
            </p:nvSpPr>
            <p:spPr>
              <a:xfrm>
                <a:off x="2201139" y="5037258"/>
                <a:ext cx="150682" cy="276999"/>
              </a:xfrm>
              <a:prstGeom prst="rect">
                <a:avLst/>
              </a:prstGeom>
              <a:noFill/>
            </p:spPr>
            <p:txBody>
              <a:bodyPr wrap="none" lIns="0" tIns="0" rIns="0" bIns="0" rtlCol="0">
                <a:spAutoFit/>
              </a:bodyPr>
              <a:lstStyle/>
              <a:p>
                <a:r>
                  <a:rPr lang="en-US" dirty="0"/>
                  <a:t>ci</a:t>
                </a:r>
              </a:p>
            </p:txBody>
          </p:sp>
          <p:sp>
            <p:nvSpPr>
              <p:cNvPr id="300" name="TextBox 299">
                <a:extLst>
                  <a:ext uri="{FF2B5EF4-FFF2-40B4-BE49-F238E27FC236}">
                    <a16:creationId xmlns:a16="http://schemas.microsoft.com/office/drawing/2014/main" id="{02A11FBF-9B19-F348-BE63-840A9980C807}"/>
                  </a:ext>
                </a:extLst>
              </p:cNvPr>
              <p:cNvSpPr txBox="1"/>
              <p:nvPr/>
            </p:nvSpPr>
            <p:spPr>
              <a:xfrm>
                <a:off x="1790175" y="4664442"/>
                <a:ext cx="212937" cy="282295"/>
              </a:xfrm>
              <a:prstGeom prst="rect">
                <a:avLst/>
              </a:prstGeom>
              <a:noFill/>
            </p:spPr>
            <p:txBody>
              <a:bodyPr wrap="none" lIns="0" tIns="0" rIns="0" bIns="0" rtlCol="0">
                <a:spAutoFit/>
              </a:bodyPr>
              <a:lstStyle/>
              <a:p>
                <a:r>
                  <a:rPr lang="en-US" dirty="0"/>
                  <a:t>FA</a:t>
                </a:r>
              </a:p>
            </p:txBody>
          </p:sp>
          <p:cxnSp>
            <p:nvCxnSpPr>
              <p:cNvPr id="301" name="Straight Arrow Connector 300">
                <a:extLst>
                  <a:ext uri="{FF2B5EF4-FFF2-40B4-BE49-F238E27FC236}">
                    <a16:creationId xmlns:a16="http://schemas.microsoft.com/office/drawing/2014/main" id="{70CE438F-55A9-324D-A449-BAB69FEA8417}"/>
                  </a:ext>
                </a:extLst>
              </p:cNvPr>
              <p:cNvCxnSpPr>
                <a:cxnSpLocks/>
              </p:cNvCxnSpPr>
              <p:nvPr/>
            </p:nvCxnSpPr>
            <p:spPr>
              <a:xfrm>
                <a:off x="1536192" y="3894971"/>
                <a:ext cx="0" cy="36576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02" name="Straight Arrow Connector 301">
                <a:extLst>
                  <a:ext uri="{FF2B5EF4-FFF2-40B4-BE49-F238E27FC236}">
                    <a16:creationId xmlns:a16="http://schemas.microsoft.com/office/drawing/2014/main" id="{EAA98A24-DECA-2241-8633-52A77F25CFE5}"/>
                  </a:ext>
                </a:extLst>
              </p:cNvPr>
              <p:cNvCxnSpPr>
                <a:cxnSpLocks/>
              </p:cNvCxnSpPr>
              <p:nvPr/>
            </p:nvCxnSpPr>
            <p:spPr>
              <a:xfrm>
                <a:off x="1901952" y="3894971"/>
                <a:ext cx="0" cy="3657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3" name="Straight Arrow Connector 302">
                <a:extLst>
                  <a:ext uri="{FF2B5EF4-FFF2-40B4-BE49-F238E27FC236}">
                    <a16:creationId xmlns:a16="http://schemas.microsoft.com/office/drawing/2014/main" id="{3FD1AA86-F63A-AC4F-BE44-E858324F7576}"/>
                  </a:ext>
                </a:extLst>
              </p:cNvPr>
              <p:cNvCxnSpPr>
                <a:cxnSpLocks/>
              </p:cNvCxnSpPr>
              <p:nvPr/>
            </p:nvCxnSpPr>
            <p:spPr>
              <a:xfrm>
                <a:off x="2267712" y="3895344"/>
                <a:ext cx="0" cy="365760"/>
              </a:xfrm>
              <a:prstGeom prst="straightConnector1">
                <a:avLst/>
              </a:prstGeom>
              <a:ln w="127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4" name="Straight Arrow Connector 303">
                <a:extLst>
                  <a:ext uri="{FF2B5EF4-FFF2-40B4-BE49-F238E27FC236}">
                    <a16:creationId xmlns:a16="http://schemas.microsoft.com/office/drawing/2014/main" id="{25B6FB49-79A6-844E-9BB6-AC678531CB1D}"/>
                  </a:ext>
                </a:extLst>
              </p:cNvPr>
              <p:cNvCxnSpPr>
                <a:cxnSpLocks/>
              </p:cNvCxnSpPr>
              <p:nvPr/>
            </p:nvCxnSpPr>
            <p:spPr>
              <a:xfrm>
                <a:off x="1537956" y="5358384"/>
                <a:ext cx="0" cy="3657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5" name="Straight Arrow Connector 304">
                <a:extLst>
                  <a:ext uri="{FF2B5EF4-FFF2-40B4-BE49-F238E27FC236}">
                    <a16:creationId xmlns:a16="http://schemas.microsoft.com/office/drawing/2014/main" id="{ED0823EC-F29D-4947-92E6-E6CF6A969C9D}"/>
                  </a:ext>
                </a:extLst>
              </p:cNvPr>
              <p:cNvCxnSpPr>
                <a:cxnSpLocks/>
              </p:cNvCxnSpPr>
              <p:nvPr/>
            </p:nvCxnSpPr>
            <p:spPr>
              <a:xfrm>
                <a:off x="2269476" y="5358384"/>
                <a:ext cx="0" cy="36576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grpSp>
          <p:nvGrpSpPr>
            <p:cNvPr id="235" name="Group 234">
              <a:extLst>
                <a:ext uri="{FF2B5EF4-FFF2-40B4-BE49-F238E27FC236}">
                  <a16:creationId xmlns:a16="http://schemas.microsoft.com/office/drawing/2014/main" id="{4E01C0C3-8548-7C4B-83DF-A2B53496C4E6}"/>
                </a:ext>
              </a:extLst>
            </p:cNvPr>
            <p:cNvGrpSpPr/>
            <p:nvPr/>
          </p:nvGrpSpPr>
          <p:grpSpPr>
            <a:xfrm>
              <a:off x="5222509" y="4352463"/>
              <a:ext cx="1280160" cy="1829173"/>
              <a:chOff x="1263315" y="3894971"/>
              <a:chExt cx="1280160" cy="1829173"/>
            </a:xfrm>
          </p:grpSpPr>
          <p:sp>
            <p:nvSpPr>
              <p:cNvPr id="282" name="Rectangle 281">
                <a:extLst>
                  <a:ext uri="{FF2B5EF4-FFF2-40B4-BE49-F238E27FC236}">
                    <a16:creationId xmlns:a16="http://schemas.microsoft.com/office/drawing/2014/main" id="{EBCDF617-176E-F046-A8FC-38CDFACB05AF}"/>
                  </a:ext>
                </a:extLst>
              </p:cNvPr>
              <p:cNvSpPr/>
              <p:nvPr/>
            </p:nvSpPr>
            <p:spPr>
              <a:xfrm>
                <a:off x="1263315" y="4262813"/>
                <a:ext cx="1280160" cy="10972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3" name="TextBox 282">
                <a:extLst>
                  <a:ext uri="{FF2B5EF4-FFF2-40B4-BE49-F238E27FC236}">
                    <a16:creationId xmlns:a16="http://schemas.microsoft.com/office/drawing/2014/main" id="{DF153E43-CEA0-5D42-97A6-105797DED0AF}"/>
                  </a:ext>
                </a:extLst>
              </p:cNvPr>
              <p:cNvSpPr txBox="1"/>
              <p:nvPr/>
            </p:nvSpPr>
            <p:spPr>
              <a:xfrm>
                <a:off x="2222139" y="4286309"/>
                <a:ext cx="121828" cy="276999"/>
              </a:xfrm>
              <a:prstGeom prst="rect">
                <a:avLst/>
              </a:prstGeom>
              <a:noFill/>
            </p:spPr>
            <p:txBody>
              <a:bodyPr wrap="none" lIns="0" tIns="0" rIns="0" bIns="0" rtlCol="0">
                <a:spAutoFit/>
              </a:bodyPr>
              <a:lstStyle/>
              <a:p>
                <a:r>
                  <a:rPr lang="en-US" dirty="0"/>
                  <a:t>b</a:t>
                </a:r>
              </a:p>
            </p:txBody>
          </p:sp>
          <p:sp>
            <p:nvSpPr>
              <p:cNvPr id="284" name="TextBox 283">
                <a:extLst>
                  <a:ext uri="{FF2B5EF4-FFF2-40B4-BE49-F238E27FC236}">
                    <a16:creationId xmlns:a16="http://schemas.microsoft.com/office/drawing/2014/main" id="{611CBD00-A709-B345-A364-041C4FC825CC}"/>
                  </a:ext>
                </a:extLst>
              </p:cNvPr>
              <p:cNvSpPr txBox="1"/>
              <p:nvPr/>
            </p:nvSpPr>
            <p:spPr>
              <a:xfrm>
                <a:off x="1441438" y="5037258"/>
                <a:ext cx="217688" cy="276999"/>
              </a:xfrm>
              <a:prstGeom prst="rect">
                <a:avLst/>
              </a:prstGeom>
              <a:noFill/>
            </p:spPr>
            <p:txBody>
              <a:bodyPr wrap="none" lIns="0" tIns="0" rIns="0" bIns="0" rtlCol="0">
                <a:spAutoFit/>
              </a:bodyPr>
              <a:lstStyle/>
              <a:p>
                <a:r>
                  <a:rPr lang="en-US" dirty="0"/>
                  <a:t>co</a:t>
                </a:r>
              </a:p>
            </p:txBody>
          </p:sp>
          <p:sp>
            <p:nvSpPr>
              <p:cNvPr id="285" name="TextBox 284">
                <a:extLst>
                  <a:ext uri="{FF2B5EF4-FFF2-40B4-BE49-F238E27FC236}">
                    <a16:creationId xmlns:a16="http://schemas.microsoft.com/office/drawing/2014/main" id="{715B2797-C2A1-AA4D-984B-E94FDA8CFC46}"/>
                  </a:ext>
                </a:extLst>
              </p:cNvPr>
              <p:cNvSpPr txBox="1"/>
              <p:nvPr/>
            </p:nvSpPr>
            <p:spPr>
              <a:xfrm>
                <a:off x="1496421" y="4284795"/>
                <a:ext cx="89768" cy="276999"/>
              </a:xfrm>
              <a:prstGeom prst="rect">
                <a:avLst/>
              </a:prstGeom>
              <a:noFill/>
            </p:spPr>
            <p:txBody>
              <a:bodyPr wrap="none" lIns="0" tIns="0" rIns="0" bIns="0" rtlCol="0">
                <a:spAutoFit/>
              </a:bodyPr>
              <a:lstStyle/>
              <a:p>
                <a:r>
                  <a:rPr lang="en-US" dirty="0"/>
                  <a:t>s</a:t>
                </a:r>
              </a:p>
            </p:txBody>
          </p:sp>
          <p:sp>
            <p:nvSpPr>
              <p:cNvPr id="286" name="TextBox 285">
                <a:extLst>
                  <a:ext uri="{FF2B5EF4-FFF2-40B4-BE49-F238E27FC236}">
                    <a16:creationId xmlns:a16="http://schemas.microsoft.com/office/drawing/2014/main" id="{5B3343DE-5F04-0246-9029-957CBF6E7A0F}"/>
                  </a:ext>
                </a:extLst>
              </p:cNvPr>
              <p:cNvSpPr txBox="1"/>
              <p:nvPr/>
            </p:nvSpPr>
            <p:spPr>
              <a:xfrm>
                <a:off x="1851255" y="4284796"/>
                <a:ext cx="110608" cy="276999"/>
              </a:xfrm>
              <a:prstGeom prst="rect">
                <a:avLst/>
              </a:prstGeom>
              <a:noFill/>
            </p:spPr>
            <p:txBody>
              <a:bodyPr wrap="none" lIns="0" tIns="0" rIns="0" bIns="0" rtlCol="0">
                <a:spAutoFit/>
              </a:bodyPr>
              <a:lstStyle/>
              <a:p>
                <a:r>
                  <a:rPr lang="en-US" dirty="0"/>
                  <a:t>a</a:t>
                </a:r>
              </a:p>
            </p:txBody>
          </p:sp>
          <p:sp>
            <p:nvSpPr>
              <p:cNvPr id="287" name="TextBox 286">
                <a:extLst>
                  <a:ext uri="{FF2B5EF4-FFF2-40B4-BE49-F238E27FC236}">
                    <a16:creationId xmlns:a16="http://schemas.microsoft.com/office/drawing/2014/main" id="{BC651DE4-500F-8B4A-BEBE-24322E266DDD}"/>
                  </a:ext>
                </a:extLst>
              </p:cNvPr>
              <p:cNvSpPr txBox="1"/>
              <p:nvPr/>
            </p:nvSpPr>
            <p:spPr>
              <a:xfrm>
                <a:off x="2201139" y="5037258"/>
                <a:ext cx="150682" cy="276999"/>
              </a:xfrm>
              <a:prstGeom prst="rect">
                <a:avLst/>
              </a:prstGeom>
              <a:noFill/>
            </p:spPr>
            <p:txBody>
              <a:bodyPr wrap="none" lIns="0" tIns="0" rIns="0" bIns="0" rtlCol="0">
                <a:spAutoFit/>
              </a:bodyPr>
              <a:lstStyle/>
              <a:p>
                <a:r>
                  <a:rPr lang="en-US" dirty="0"/>
                  <a:t>ci</a:t>
                </a:r>
              </a:p>
            </p:txBody>
          </p:sp>
          <p:sp>
            <p:nvSpPr>
              <p:cNvPr id="288" name="TextBox 287">
                <a:extLst>
                  <a:ext uri="{FF2B5EF4-FFF2-40B4-BE49-F238E27FC236}">
                    <a16:creationId xmlns:a16="http://schemas.microsoft.com/office/drawing/2014/main" id="{E8BEAB65-9F5B-534E-8D9A-1BB0BD4CDFCC}"/>
                  </a:ext>
                </a:extLst>
              </p:cNvPr>
              <p:cNvSpPr txBox="1"/>
              <p:nvPr/>
            </p:nvSpPr>
            <p:spPr>
              <a:xfrm>
                <a:off x="1790175" y="4664442"/>
                <a:ext cx="212937" cy="282295"/>
              </a:xfrm>
              <a:prstGeom prst="rect">
                <a:avLst/>
              </a:prstGeom>
              <a:noFill/>
            </p:spPr>
            <p:txBody>
              <a:bodyPr wrap="none" lIns="0" tIns="0" rIns="0" bIns="0" rtlCol="0">
                <a:spAutoFit/>
              </a:bodyPr>
              <a:lstStyle/>
              <a:p>
                <a:r>
                  <a:rPr lang="en-US" dirty="0"/>
                  <a:t>FA</a:t>
                </a:r>
              </a:p>
            </p:txBody>
          </p:sp>
          <p:cxnSp>
            <p:nvCxnSpPr>
              <p:cNvPr id="289" name="Straight Arrow Connector 288">
                <a:extLst>
                  <a:ext uri="{FF2B5EF4-FFF2-40B4-BE49-F238E27FC236}">
                    <a16:creationId xmlns:a16="http://schemas.microsoft.com/office/drawing/2014/main" id="{57F75553-C319-E747-9ADA-F0FF604BC437}"/>
                  </a:ext>
                </a:extLst>
              </p:cNvPr>
              <p:cNvCxnSpPr>
                <a:cxnSpLocks/>
              </p:cNvCxnSpPr>
              <p:nvPr/>
            </p:nvCxnSpPr>
            <p:spPr>
              <a:xfrm>
                <a:off x="1536192" y="3894971"/>
                <a:ext cx="0" cy="36576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90" name="Straight Arrow Connector 289">
                <a:extLst>
                  <a:ext uri="{FF2B5EF4-FFF2-40B4-BE49-F238E27FC236}">
                    <a16:creationId xmlns:a16="http://schemas.microsoft.com/office/drawing/2014/main" id="{A0B9C34D-8D71-684E-A6C4-1C56EC39C452}"/>
                  </a:ext>
                </a:extLst>
              </p:cNvPr>
              <p:cNvCxnSpPr>
                <a:cxnSpLocks/>
              </p:cNvCxnSpPr>
              <p:nvPr/>
            </p:nvCxnSpPr>
            <p:spPr>
              <a:xfrm>
                <a:off x="1901952" y="3894971"/>
                <a:ext cx="0" cy="3657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Straight Arrow Connector 290">
                <a:extLst>
                  <a:ext uri="{FF2B5EF4-FFF2-40B4-BE49-F238E27FC236}">
                    <a16:creationId xmlns:a16="http://schemas.microsoft.com/office/drawing/2014/main" id="{73EFF1A5-9B49-C244-97A7-AB027F61ACFF}"/>
                  </a:ext>
                </a:extLst>
              </p:cNvPr>
              <p:cNvCxnSpPr>
                <a:cxnSpLocks/>
              </p:cNvCxnSpPr>
              <p:nvPr/>
            </p:nvCxnSpPr>
            <p:spPr>
              <a:xfrm>
                <a:off x="2267712" y="3895344"/>
                <a:ext cx="0" cy="365760"/>
              </a:xfrm>
              <a:prstGeom prst="straightConnector1">
                <a:avLst/>
              </a:prstGeom>
              <a:ln w="127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2" name="Straight Arrow Connector 291">
                <a:extLst>
                  <a:ext uri="{FF2B5EF4-FFF2-40B4-BE49-F238E27FC236}">
                    <a16:creationId xmlns:a16="http://schemas.microsoft.com/office/drawing/2014/main" id="{6E936538-5781-CE4E-AD3F-873CACC67E08}"/>
                  </a:ext>
                </a:extLst>
              </p:cNvPr>
              <p:cNvCxnSpPr>
                <a:cxnSpLocks/>
              </p:cNvCxnSpPr>
              <p:nvPr/>
            </p:nvCxnSpPr>
            <p:spPr>
              <a:xfrm>
                <a:off x="1537956" y="5358384"/>
                <a:ext cx="0" cy="3657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3" name="Straight Arrow Connector 292">
                <a:extLst>
                  <a:ext uri="{FF2B5EF4-FFF2-40B4-BE49-F238E27FC236}">
                    <a16:creationId xmlns:a16="http://schemas.microsoft.com/office/drawing/2014/main" id="{6782ECF0-2AE5-234A-AF2B-9EDF61C0A984}"/>
                  </a:ext>
                </a:extLst>
              </p:cNvPr>
              <p:cNvCxnSpPr>
                <a:cxnSpLocks/>
              </p:cNvCxnSpPr>
              <p:nvPr/>
            </p:nvCxnSpPr>
            <p:spPr>
              <a:xfrm>
                <a:off x="2269476" y="5358384"/>
                <a:ext cx="0" cy="36576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grpSp>
          <p:nvGrpSpPr>
            <p:cNvPr id="236" name="Group 235">
              <a:extLst>
                <a:ext uri="{FF2B5EF4-FFF2-40B4-BE49-F238E27FC236}">
                  <a16:creationId xmlns:a16="http://schemas.microsoft.com/office/drawing/2014/main" id="{0F8673CF-F772-EA45-820D-654339F70AD5}"/>
                </a:ext>
              </a:extLst>
            </p:cNvPr>
            <p:cNvGrpSpPr/>
            <p:nvPr/>
          </p:nvGrpSpPr>
          <p:grpSpPr>
            <a:xfrm>
              <a:off x="6866986" y="4352463"/>
              <a:ext cx="1280160" cy="1829173"/>
              <a:chOff x="1263315" y="3894971"/>
              <a:chExt cx="1280160" cy="1829173"/>
            </a:xfrm>
          </p:grpSpPr>
          <p:sp>
            <p:nvSpPr>
              <p:cNvPr id="270" name="Rectangle 269">
                <a:extLst>
                  <a:ext uri="{FF2B5EF4-FFF2-40B4-BE49-F238E27FC236}">
                    <a16:creationId xmlns:a16="http://schemas.microsoft.com/office/drawing/2014/main" id="{BDA06AFF-29C2-4C46-AC24-D043B11F54A3}"/>
                  </a:ext>
                </a:extLst>
              </p:cNvPr>
              <p:cNvSpPr/>
              <p:nvPr/>
            </p:nvSpPr>
            <p:spPr>
              <a:xfrm>
                <a:off x="1263315" y="4262813"/>
                <a:ext cx="1280160" cy="10972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1" name="TextBox 270">
                <a:extLst>
                  <a:ext uri="{FF2B5EF4-FFF2-40B4-BE49-F238E27FC236}">
                    <a16:creationId xmlns:a16="http://schemas.microsoft.com/office/drawing/2014/main" id="{A6621B5E-18C4-5C4E-87ED-7487DA3F4D52}"/>
                  </a:ext>
                </a:extLst>
              </p:cNvPr>
              <p:cNvSpPr txBox="1"/>
              <p:nvPr/>
            </p:nvSpPr>
            <p:spPr>
              <a:xfrm>
                <a:off x="2222139" y="4286309"/>
                <a:ext cx="121828" cy="276999"/>
              </a:xfrm>
              <a:prstGeom prst="rect">
                <a:avLst/>
              </a:prstGeom>
              <a:noFill/>
            </p:spPr>
            <p:txBody>
              <a:bodyPr wrap="none" lIns="0" tIns="0" rIns="0" bIns="0" rtlCol="0">
                <a:spAutoFit/>
              </a:bodyPr>
              <a:lstStyle/>
              <a:p>
                <a:r>
                  <a:rPr lang="en-US" dirty="0"/>
                  <a:t>b</a:t>
                </a:r>
              </a:p>
            </p:txBody>
          </p:sp>
          <p:sp>
            <p:nvSpPr>
              <p:cNvPr id="272" name="TextBox 271">
                <a:extLst>
                  <a:ext uri="{FF2B5EF4-FFF2-40B4-BE49-F238E27FC236}">
                    <a16:creationId xmlns:a16="http://schemas.microsoft.com/office/drawing/2014/main" id="{75C43B27-8532-9B41-9D3C-BDC6F8255012}"/>
                  </a:ext>
                </a:extLst>
              </p:cNvPr>
              <p:cNvSpPr txBox="1"/>
              <p:nvPr/>
            </p:nvSpPr>
            <p:spPr>
              <a:xfrm>
                <a:off x="1441438" y="5037258"/>
                <a:ext cx="217688" cy="276999"/>
              </a:xfrm>
              <a:prstGeom prst="rect">
                <a:avLst/>
              </a:prstGeom>
              <a:noFill/>
            </p:spPr>
            <p:txBody>
              <a:bodyPr wrap="none" lIns="0" tIns="0" rIns="0" bIns="0" rtlCol="0">
                <a:spAutoFit/>
              </a:bodyPr>
              <a:lstStyle/>
              <a:p>
                <a:r>
                  <a:rPr lang="en-US" dirty="0"/>
                  <a:t>co</a:t>
                </a:r>
              </a:p>
            </p:txBody>
          </p:sp>
          <p:sp>
            <p:nvSpPr>
              <p:cNvPr id="273" name="TextBox 272">
                <a:extLst>
                  <a:ext uri="{FF2B5EF4-FFF2-40B4-BE49-F238E27FC236}">
                    <a16:creationId xmlns:a16="http://schemas.microsoft.com/office/drawing/2014/main" id="{92DD8654-DC0D-254C-96D2-DC7F6E021FEA}"/>
                  </a:ext>
                </a:extLst>
              </p:cNvPr>
              <p:cNvSpPr txBox="1"/>
              <p:nvPr/>
            </p:nvSpPr>
            <p:spPr>
              <a:xfrm>
                <a:off x="1496421" y="4284795"/>
                <a:ext cx="89768" cy="276999"/>
              </a:xfrm>
              <a:prstGeom prst="rect">
                <a:avLst/>
              </a:prstGeom>
              <a:noFill/>
            </p:spPr>
            <p:txBody>
              <a:bodyPr wrap="none" lIns="0" tIns="0" rIns="0" bIns="0" rtlCol="0">
                <a:spAutoFit/>
              </a:bodyPr>
              <a:lstStyle/>
              <a:p>
                <a:r>
                  <a:rPr lang="en-US" dirty="0"/>
                  <a:t>s</a:t>
                </a:r>
              </a:p>
            </p:txBody>
          </p:sp>
          <p:sp>
            <p:nvSpPr>
              <p:cNvPr id="274" name="TextBox 273">
                <a:extLst>
                  <a:ext uri="{FF2B5EF4-FFF2-40B4-BE49-F238E27FC236}">
                    <a16:creationId xmlns:a16="http://schemas.microsoft.com/office/drawing/2014/main" id="{4B0FA051-3368-9241-990B-A0C48CDACC6D}"/>
                  </a:ext>
                </a:extLst>
              </p:cNvPr>
              <p:cNvSpPr txBox="1"/>
              <p:nvPr/>
            </p:nvSpPr>
            <p:spPr>
              <a:xfrm>
                <a:off x="1851255" y="4284796"/>
                <a:ext cx="110608" cy="276999"/>
              </a:xfrm>
              <a:prstGeom prst="rect">
                <a:avLst/>
              </a:prstGeom>
              <a:noFill/>
            </p:spPr>
            <p:txBody>
              <a:bodyPr wrap="none" lIns="0" tIns="0" rIns="0" bIns="0" rtlCol="0">
                <a:spAutoFit/>
              </a:bodyPr>
              <a:lstStyle/>
              <a:p>
                <a:r>
                  <a:rPr lang="en-US" dirty="0"/>
                  <a:t>a</a:t>
                </a:r>
              </a:p>
            </p:txBody>
          </p:sp>
          <p:sp>
            <p:nvSpPr>
              <p:cNvPr id="275" name="TextBox 274">
                <a:extLst>
                  <a:ext uri="{FF2B5EF4-FFF2-40B4-BE49-F238E27FC236}">
                    <a16:creationId xmlns:a16="http://schemas.microsoft.com/office/drawing/2014/main" id="{33B42C74-B38B-E84C-97B1-B800A32F3688}"/>
                  </a:ext>
                </a:extLst>
              </p:cNvPr>
              <p:cNvSpPr txBox="1"/>
              <p:nvPr/>
            </p:nvSpPr>
            <p:spPr>
              <a:xfrm>
                <a:off x="2201139" y="5037258"/>
                <a:ext cx="150682" cy="276999"/>
              </a:xfrm>
              <a:prstGeom prst="rect">
                <a:avLst/>
              </a:prstGeom>
              <a:noFill/>
            </p:spPr>
            <p:txBody>
              <a:bodyPr wrap="none" lIns="0" tIns="0" rIns="0" bIns="0" rtlCol="0">
                <a:spAutoFit/>
              </a:bodyPr>
              <a:lstStyle/>
              <a:p>
                <a:r>
                  <a:rPr lang="en-US" dirty="0"/>
                  <a:t>ci</a:t>
                </a:r>
              </a:p>
            </p:txBody>
          </p:sp>
          <p:sp>
            <p:nvSpPr>
              <p:cNvPr id="276" name="TextBox 275">
                <a:extLst>
                  <a:ext uri="{FF2B5EF4-FFF2-40B4-BE49-F238E27FC236}">
                    <a16:creationId xmlns:a16="http://schemas.microsoft.com/office/drawing/2014/main" id="{7D0D24E7-98D1-ED4C-8106-4B2174431991}"/>
                  </a:ext>
                </a:extLst>
              </p:cNvPr>
              <p:cNvSpPr txBox="1"/>
              <p:nvPr/>
            </p:nvSpPr>
            <p:spPr>
              <a:xfrm>
                <a:off x="1790175" y="4664442"/>
                <a:ext cx="212937" cy="282295"/>
              </a:xfrm>
              <a:prstGeom prst="rect">
                <a:avLst/>
              </a:prstGeom>
              <a:noFill/>
            </p:spPr>
            <p:txBody>
              <a:bodyPr wrap="none" lIns="0" tIns="0" rIns="0" bIns="0" rtlCol="0">
                <a:spAutoFit/>
              </a:bodyPr>
              <a:lstStyle/>
              <a:p>
                <a:r>
                  <a:rPr lang="en-US" dirty="0"/>
                  <a:t>FA</a:t>
                </a:r>
              </a:p>
            </p:txBody>
          </p:sp>
          <p:cxnSp>
            <p:nvCxnSpPr>
              <p:cNvPr id="277" name="Straight Arrow Connector 276">
                <a:extLst>
                  <a:ext uri="{FF2B5EF4-FFF2-40B4-BE49-F238E27FC236}">
                    <a16:creationId xmlns:a16="http://schemas.microsoft.com/office/drawing/2014/main" id="{29861A5E-6D60-B84A-80DD-9DCBF05F3361}"/>
                  </a:ext>
                </a:extLst>
              </p:cNvPr>
              <p:cNvCxnSpPr>
                <a:cxnSpLocks/>
              </p:cNvCxnSpPr>
              <p:nvPr/>
            </p:nvCxnSpPr>
            <p:spPr>
              <a:xfrm>
                <a:off x="1536192" y="3894971"/>
                <a:ext cx="0" cy="36576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78" name="Straight Arrow Connector 277">
                <a:extLst>
                  <a:ext uri="{FF2B5EF4-FFF2-40B4-BE49-F238E27FC236}">
                    <a16:creationId xmlns:a16="http://schemas.microsoft.com/office/drawing/2014/main" id="{2FE8061F-720B-8946-9712-993CE8BD4C9B}"/>
                  </a:ext>
                </a:extLst>
              </p:cNvPr>
              <p:cNvCxnSpPr>
                <a:cxnSpLocks/>
              </p:cNvCxnSpPr>
              <p:nvPr/>
            </p:nvCxnSpPr>
            <p:spPr>
              <a:xfrm>
                <a:off x="1901952" y="3894971"/>
                <a:ext cx="0" cy="3657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Straight Arrow Connector 278">
                <a:extLst>
                  <a:ext uri="{FF2B5EF4-FFF2-40B4-BE49-F238E27FC236}">
                    <a16:creationId xmlns:a16="http://schemas.microsoft.com/office/drawing/2014/main" id="{716F05A1-382F-3D4B-88B8-078DCF392E4A}"/>
                  </a:ext>
                </a:extLst>
              </p:cNvPr>
              <p:cNvCxnSpPr>
                <a:cxnSpLocks/>
              </p:cNvCxnSpPr>
              <p:nvPr/>
            </p:nvCxnSpPr>
            <p:spPr>
              <a:xfrm>
                <a:off x="2267712" y="3895344"/>
                <a:ext cx="0" cy="365760"/>
              </a:xfrm>
              <a:prstGeom prst="straightConnector1">
                <a:avLst/>
              </a:prstGeom>
              <a:ln w="127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0" name="Straight Arrow Connector 279">
                <a:extLst>
                  <a:ext uri="{FF2B5EF4-FFF2-40B4-BE49-F238E27FC236}">
                    <a16:creationId xmlns:a16="http://schemas.microsoft.com/office/drawing/2014/main" id="{44FBA9A5-3210-0D4D-888C-E3BF26466EE2}"/>
                  </a:ext>
                </a:extLst>
              </p:cNvPr>
              <p:cNvCxnSpPr>
                <a:cxnSpLocks/>
              </p:cNvCxnSpPr>
              <p:nvPr/>
            </p:nvCxnSpPr>
            <p:spPr>
              <a:xfrm>
                <a:off x="1537956" y="5358384"/>
                <a:ext cx="0" cy="3657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Straight Arrow Connector 280">
                <a:extLst>
                  <a:ext uri="{FF2B5EF4-FFF2-40B4-BE49-F238E27FC236}">
                    <a16:creationId xmlns:a16="http://schemas.microsoft.com/office/drawing/2014/main" id="{CCDF5969-1403-0E4E-9EB8-51AFEFA717D7}"/>
                  </a:ext>
                </a:extLst>
              </p:cNvPr>
              <p:cNvCxnSpPr>
                <a:cxnSpLocks/>
              </p:cNvCxnSpPr>
              <p:nvPr/>
            </p:nvCxnSpPr>
            <p:spPr>
              <a:xfrm>
                <a:off x="2269476" y="5358384"/>
                <a:ext cx="0" cy="36576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grpSp>
          <p:nvGrpSpPr>
            <p:cNvPr id="237" name="Group 236">
              <a:extLst>
                <a:ext uri="{FF2B5EF4-FFF2-40B4-BE49-F238E27FC236}">
                  <a16:creationId xmlns:a16="http://schemas.microsoft.com/office/drawing/2014/main" id="{630FC700-F5AF-C544-9F93-D20CADB2841C}"/>
                </a:ext>
              </a:extLst>
            </p:cNvPr>
            <p:cNvGrpSpPr/>
            <p:nvPr/>
          </p:nvGrpSpPr>
          <p:grpSpPr>
            <a:xfrm>
              <a:off x="8514349" y="4348494"/>
              <a:ext cx="1280160" cy="1829173"/>
              <a:chOff x="1263315" y="3894971"/>
              <a:chExt cx="1280160" cy="1829173"/>
            </a:xfrm>
          </p:grpSpPr>
          <p:sp>
            <p:nvSpPr>
              <p:cNvPr id="258" name="Rectangle 257">
                <a:extLst>
                  <a:ext uri="{FF2B5EF4-FFF2-40B4-BE49-F238E27FC236}">
                    <a16:creationId xmlns:a16="http://schemas.microsoft.com/office/drawing/2014/main" id="{88154B77-FA2B-3943-BFB7-92EF2CA3FBAF}"/>
                  </a:ext>
                </a:extLst>
              </p:cNvPr>
              <p:cNvSpPr/>
              <p:nvPr/>
            </p:nvSpPr>
            <p:spPr>
              <a:xfrm>
                <a:off x="1263315" y="4262813"/>
                <a:ext cx="1280160" cy="10972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9" name="TextBox 258">
                <a:extLst>
                  <a:ext uri="{FF2B5EF4-FFF2-40B4-BE49-F238E27FC236}">
                    <a16:creationId xmlns:a16="http://schemas.microsoft.com/office/drawing/2014/main" id="{FD625162-DE87-2840-A10C-43EC6C39A8A4}"/>
                  </a:ext>
                </a:extLst>
              </p:cNvPr>
              <p:cNvSpPr txBox="1"/>
              <p:nvPr/>
            </p:nvSpPr>
            <p:spPr>
              <a:xfrm>
                <a:off x="2222139" y="4286309"/>
                <a:ext cx="121828" cy="276999"/>
              </a:xfrm>
              <a:prstGeom prst="rect">
                <a:avLst/>
              </a:prstGeom>
              <a:noFill/>
            </p:spPr>
            <p:txBody>
              <a:bodyPr wrap="none" lIns="0" tIns="0" rIns="0" bIns="0" rtlCol="0">
                <a:spAutoFit/>
              </a:bodyPr>
              <a:lstStyle/>
              <a:p>
                <a:r>
                  <a:rPr lang="en-US" dirty="0"/>
                  <a:t>b</a:t>
                </a:r>
              </a:p>
            </p:txBody>
          </p:sp>
          <p:sp>
            <p:nvSpPr>
              <p:cNvPr id="260" name="TextBox 259">
                <a:extLst>
                  <a:ext uri="{FF2B5EF4-FFF2-40B4-BE49-F238E27FC236}">
                    <a16:creationId xmlns:a16="http://schemas.microsoft.com/office/drawing/2014/main" id="{0580205F-9B77-004A-8488-BDCDC46AB841}"/>
                  </a:ext>
                </a:extLst>
              </p:cNvPr>
              <p:cNvSpPr txBox="1"/>
              <p:nvPr/>
            </p:nvSpPr>
            <p:spPr>
              <a:xfrm>
                <a:off x="1441438" y="5037258"/>
                <a:ext cx="217688" cy="276999"/>
              </a:xfrm>
              <a:prstGeom prst="rect">
                <a:avLst/>
              </a:prstGeom>
              <a:noFill/>
            </p:spPr>
            <p:txBody>
              <a:bodyPr wrap="none" lIns="0" tIns="0" rIns="0" bIns="0" rtlCol="0">
                <a:spAutoFit/>
              </a:bodyPr>
              <a:lstStyle/>
              <a:p>
                <a:r>
                  <a:rPr lang="en-US" dirty="0"/>
                  <a:t>co</a:t>
                </a:r>
              </a:p>
            </p:txBody>
          </p:sp>
          <p:sp>
            <p:nvSpPr>
              <p:cNvPr id="261" name="TextBox 260">
                <a:extLst>
                  <a:ext uri="{FF2B5EF4-FFF2-40B4-BE49-F238E27FC236}">
                    <a16:creationId xmlns:a16="http://schemas.microsoft.com/office/drawing/2014/main" id="{BB3CA677-BBF7-9F4D-A82E-A2A718A15187}"/>
                  </a:ext>
                </a:extLst>
              </p:cNvPr>
              <p:cNvSpPr txBox="1"/>
              <p:nvPr/>
            </p:nvSpPr>
            <p:spPr>
              <a:xfrm>
                <a:off x="1496421" y="4284795"/>
                <a:ext cx="89768" cy="276999"/>
              </a:xfrm>
              <a:prstGeom prst="rect">
                <a:avLst/>
              </a:prstGeom>
              <a:noFill/>
            </p:spPr>
            <p:txBody>
              <a:bodyPr wrap="none" lIns="0" tIns="0" rIns="0" bIns="0" rtlCol="0">
                <a:spAutoFit/>
              </a:bodyPr>
              <a:lstStyle/>
              <a:p>
                <a:r>
                  <a:rPr lang="en-US" dirty="0"/>
                  <a:t>s</a:t>
                </a:r>
              </a:p>
            </p:txBody>
          </p:sp>
          <p:sp>
            <p:nvSpPr>
              <p:cNvPr id="262" name="TextBox 261">
                <a:extLst>
                  <a:ext uri="{FF2B5EF4-FFF2-40B4-BE49-F238E27FC236}">
                    <a16:creationId xmlns:a16="http://schemas.microsoft.com/office/drawing/2014/main" id="{95B95445-1E0B-8043-A88E-F8CED4E09525}"/>
                  </a:ext>
                </a:extLst>
              </p:cNvPr>
              <p:cNvSpPr txBox="1"/>
              <p:nvPr/>
            </p:nvSpPr>
            <p:spPr>
              <a:xfrm>
                <a:off x="1851255" y="4284796"/>
                <a:ext cx="110608" cy="276999"/>
              </a:xfrm>
              <a:prstGeom prst="rect">
                <a:avLst/>
              </a:prstGeom>
              <a:noFill/>
            </p:spPr>
            <p:txBody>
              <a:bodyPr wrap="none" lIns="0" tIns="0" rIns="0" bIns="0" rtlCol="0">
                <a:spAutoFit/>
              </a:bodyPr>
              <a:lstStyle/>
              <a:p>
                <a:r>
                  <a:rPr lang="en-US" dirty="0"/>
                  <a:t>a</a:t>
                </a:r>
              </a:p>
            </p:txBody>
          </p:sp>
          <p:sp>
            <p:nvSpPr>
              <p:cNvPr id="263" name="TextBox 262">
                <a:extLst>
                  <a:ext uri="{FF2B5EF4-FFF2-40B4-BE49-F238E27FC236}">
                    <a16:creationId xmlns:a16="http://schemas.microsoft.com/office/drawing/2014/main" id="{7D1919F4-C91B-8F47-9218-B41694F1FDA0}"/>
                  </a:ext>
                </a:extLst>
              </p:cNvPr>
              <p:cNvSpPr txBox="1"/>
              <p:nvPr/>
            </p:nvSpPr>
            <p:spPr>
              <a:xfrm>
                <a:off x="2201139" y="5037258"/>
                <a:ext cx="150682" cy="276999"/>
              </a:xfrm>
              <a:prstGeom prst="rect">
                <a:avLst/>
              </a:prstGeom>
              <a:noFill/>
            </p:spPr>
            <p:txBody>
              <a:bodyPr wrap="none" lIns="0" tIns="0" rIns="0" bIns="0" rtlCol="0">
                <a:spAutoFit/>
              </a:bodyPr>
              <a:lstStyle/>
              <a:p>
                <a:r>
                  <a:rPr lang="en-US" dirty="0"/>
                  <a:t>ci</a:t>
                </a:r>
              </a:p>
            </p:txBody>
          </p:sp>
          <p:sp>
            <p:nvSpPr>
              <p:cNvPr id="264" name="TextBox 263">
                <a:extLst>
                  <a:ext uri="{FF2B5EF4-FFF2-40B4-BE49-F238E27FC236}">
                    <a16:creationId xmlns:a16="http://schemas.microsoft.com/office/drawing/2014/main" id="{2E52DE59-343A-014F-AD38-142B69BC984A}"/>
                  </a:ext>
                </a:extLst>
              </p:cNvPr>
              <p:cNvSpPr txBox="1"/>
              <p:nvPr/>
            </p:nvSpPr>
            <p:spPr>
              <a:xfrm>
                <a:off x="1790175" y="4664442"/>
                <a:ext cx="212937" cy="282295"/>
              </a:xfrm>
              <a:prstGeom prst="rect">
                <a:avLst/>
              </a:prstGeom>
              <a:noFill/>
            </p:spPr>
            <p:txBody>
              <a:bodyPr wrap="none" lIns="0" tIns="0" rIns="0" bIns="0" rtlCol="0">
                <a:spAutoFit/>
              </a:bodyPr>
              <a:lstStyle/>
              <a:p>
                <a:r>
                  <a:rPr lang="en-US" dirty="0"/>
                  <a:t>FA</a:t>
                </a:r>
              </a:p>
            </p:txBody>
          </p:sp>
          <p:cxnSp>
            <p:nvCxnSpPr>
              <p:cNvPr id="265" name="Straight Arrow Connector 264">
                <a:extLst>
                  <a:ext uri="{FF2B5EF4-FFF2-40B4-BE49-F238E27FC236}">
                    <a16:creationId xmlns:a16="http://schemas.microsoft.com/office/drawing/2014/main" id="{5F13F93B-206E-4945-8877-8FEEB97E03BD}"/>
                  </a:ext>
                </a:extLst>
              </p:cNvPr>
              <p:cNvCxnSpPr>
                <a:cxnSpLocks/>
              </p:cNvCxnSpPr>
              <p:nvPr/>
            </p:nvCxnSpPr>
            <p:spPr>
              <a:xfrm>
                <a:off x="1536192" y="3894971"/>
                <a:ext cx="0" cy="36576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66" name="Straight Arrow Connector 265">
                <a:extLst>
                  <a:ext uri="{FF2B5EF4-FFF2-40B4-BE49-F238E27FC236}">
                    <a16:creationId xmlns:a16="http://schemas.microsoft.com/office/drawing/2014/main" id="{BE74B8C3-A056-6F44-B75F-C7A0BDF16FC8}"/>
                  </a:ext>
                </a:extLst>
              </p:cNvPr>
              <p:cNvCxnSpPr>
                <a:cxnSpLocks/>
              </p:cNvCxnSpPr>
              <p:nvPr/>
            </p:nvCxnSpPr>
            <p:spPr>
              <a:xfrm>
                <a:off x="1901952" y="3894971"/>
                <a:ext cx="0" cy="3657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Straight Arrow Connector 266">
                <a:extLst>
                  <a:ext uri="{FF2B5EF4-FFF2-40B4-BE49-F238E27FC236}">
                    <a16:creationId xmlns:a16="http://schemas.microsoft.com/office/drawing/2014/main" id="{3A285BC7-3172-3D4E-B150-46504F4E5610}"/>
                  </a:ext>
                </a:extLst>
              </p:cNvPr>
              <p:cNvCxnSpPr>
                <a:cxnSpLocks/>
              </p:cNvCxnSpPr>
              <p:nvPr/>
            </p:nvCxnSpPr>
            <p:spPr>
              <a:xfrm>
                <a:off x="2267712" y="3895344"/>
                <a:ext cx="0" cy="365760"/>
              </a:xfrm>
              <a:prstGeom prst="straightConnector1">
                <a:avLst/>
              </a:prstGeom>
              <a:ln w="127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68" name="Straight Arrow Connector 267">
                <a:extLst>
                  <a:ext uri="{FF2B5EF4-FFF2-40B4-BE49-F238E27FC236}">
                    <a16:creationId xmlns:a16="http://schemas.microsoft.com/office/drawing/2014/main" id="{5CD285E3-72EF-2C45-9898-FC01DC2FA57E}"/>
                  </a:ext>
                </a:extLst>
              </p:cNvPr>
              <p:cNvCxnSpPr>
                <a:cxnSpLocks/>
              </p:cNvCxnSpPr>
              <p:nvPr/>
            </p:nvCxnSpPr>
            <p:spPr>
              <a:xfrm>
                <a:off x="1537956" y="5358384"/>
                <a:ext cx="0" cy="3657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Straight Arrow Connector 268">
                <a:extLst>
                  <a:ext uri="{FF2B5EF4-FFF2-40B4-BE49-F238E27FC236}">
                    <a16:creationId xmlns:a16="http://schemas.microsoft.com/office/drawing/2014/main" id="{A54EA461-8226-CE4C-8DB1-5326FAF10DCB}"/>
                  </a:ext>
                </a:extLst>
              </p:cNvPr>
              <p:cNvCxnSpPr>
                <a:cxnSpLocks/>
              </p:cNvCxnSpPr>
              <p:nvPr/>
            </p:nvCxnSpPr>
            <p:spPr>
              <a:xfrm>
                <a:off x="2269476" y="5358384"/>
                <a:ext cx="0" cy="36576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cxnSp>
          <p:nvCxnSpPr>
            <p:cNvPr id="238" name="Straight Arrow Connector 237">
              <a:extLst>
                <a:ext uri="{FF2B5EF4-FFF2-40B4-BE49-F238E27FC236}">
                  <a16:creationId xmlns:a16="http://schemas.microsoft.com/office/drawing/2014/main" id="{03918902-3376-054D-A992-506EAC6AD7BD}"/>
                </a:ext>
              </a:extLst>
            </p:cNvPr>
            <p:cNvCxnSpPr/>
            <p:nvPr/>
          </p:nvCxnSpPr>
          <p:spPr>
            <a:xfrm flipH="1">
              <a:off x="7874269" y="6177667"/>
              <a:ext cx="9144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9" name="Straight Arrow Connector 238">
              <a:extLst>
                <a:ext uri="{FF2B5EF4-FFF2-40B4-BE49-F238E27FC236}">
                  <a16:creationId xmlns:a16="http://schemas.microsoft.com/office/drawing/2014/main" id="{CDCBF934-86E0-E340-9A0B-5E877CFC4EB7}"/>
                </a:ext>
              </a:extLst>
            </p:cNvPr>
            <p:cNvCxnSpPr/>
            <p:nvPr/>
          </p:nvCxnSpPr>
          <p:spPr>
            <a:xfrm flipH="1">
              <a:off x="6228349" y="6177667"/>
              <a:ext cx="9144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6466D9D6-38C3-D04F-BAEA-594CDFAF9738}"/>
                </a:ext>
              </a:extLst>
            </p:cNvPr>
            <p:cNvCxnSpPr/>
            <p:nvPr/>
          </p:nvCxnSpPr>
          <p:spPr>
            <a:xfrm flipH="1">
              <a:off x="4582429" y="6184498"/>
              <a:ext cx="9144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2" name="TextBox 371">
              <a:extLst>
                <a:ext uri="{FF2B5EF4-FFF2-40B4-BE49-F238E27FC236}">
                  <a16:creationId xmlns:a16="http://schemas.microsoft.com/office/drawing/2014/main" id="{B8370713-DBD6-9C4D-9510-07C75AFBB249}"/>
                </a:ext>
              </a:extLst>
            </p:cNvPr>
            <p:cNvSpPr txBox="1"/>
            <p:nvPr/>
          </p:nvSpPr>
          <p:spPr>
            <a:xfrm>
              <a:off x="9460011" y="6215245"/>
              <a:ext cx="117020" cy="276999"/>
            </a:xfrm>
            <a:prstGeom prst="rect">
              <a:avLst/>
            </a:prstGeom>
            <a:noFill/>
          </p:spPr>
          <p:txBody>
            <a:bodyPr wrap="none" lIns="0" tIns="0" rIns="0" bIns="0" rtlCol="0">
              <a:spAutoFit/>
            </a:bodyPr>
            <a:lstStyle/>
            <a:p>
              <a:r>
                <a:rPr lang="en-US" dirty="0"/>
                <a:t>0</a:t>
              </a:r>
            </a:p>
          </p:txBody>
        </p:sp>
      </p:grpSp>
    </p:spTree>
    <p:extLst>
      <p:ext uri="{BB962C8B-B14F-4D97-AF65-F5344CB8AC3E}">
        <p14:creationId xmlns:p14="http://schemas.microsoft.com/office/powerpoint/2010/main" val="8635279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Outline</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q"/>
            </a:pPr>
            <a:r>
              <a:rPr lang="en-US" sz="3200" dirty="0">
                <a:solidFill>
                  <a:schemeClr val="bg1">
                    <a:lumMod val="75000"/>
                  </a:schemeClr>
                </a:solidFill>
              </a:rPr>
              <a:t>Background</a:t>
            </a:r>
          </a:p>
          <a:p>
            <a:pPr marL="457200" indent="-457200">
              <a:buFont typeface="Wingdings" pitchFamily="2" charset="2"/>
              <a:buChar char="q"/>
            </a:pPr>
            <a:endParaRPr lang="en-US" sz="3200" dirty="0">
              <a:solidFill>
                <a:schemeClr val="bg1">
                  <a:lumMod val="75000"/>
                </a:schemeClr>
              </a:solidFill>
            </a:endParaRPr>
          </a:p>
          <a:p>
            <a:pPr marL="457200" indent="-457200">
              <a:buFont typeface="Wingdings" pitchFamily="2" charset="2"/>
              <a:buChar char="q"/>
            </a:pPr>
            <a:r>
              <a:rPr lang="en-US" sz="3200" dirty="0">
                <a:solidFill>
                  <a:schemeClr val="bg1">
                    <a:lumMod val="75000"/>
                  </a:schemeClr>
                </a:solidFill>
              </a:rPr>
              <a:t>Motivation</a:t>
            </a:r>
          </a:p>
          <a:p>
            <a:pPr marL="457200" indent="-457200">
              <a:buFont typeface="Wingdings" pitchFamily="2" charset="2"/>
              <a:buChar char="q"/>
            </a:pPr>
            <a:endParaRPr lang="en-US" sz="3200" dirty="0">
              <a:solidFill>
                <a:schemeClr val="bg1">
                  <a:lumMod val="75000"/>
                </a:schemeClr>
              </a:solidFill>
            </a:endParaRPr>
          </a:p>
          <a:p>
            <a:pPr marL="457200" indent="-457200">
              <a:buFont typeface="Wingdings" pitchFamily="2" charset="2"/>
              <a:buChar char="q"/>
            </a:pPr>
            <a:r>
              <a:rPr lang="en-US" sz="3200" dirty="0">
                <a:solidFill>
                  <a:schemeClr val="bg1">
                    <a:lumMod val="75000"/>
                  </a:schemeClr>
                </a:solidFill>
              </a:rPr>
              <a:t>Architecture</a:t>
            </a:r>
          </a:p>
          <a:p>
            <a:pPr marL="457200" indent="-457200">
              <a:buFont typeface="Wingdings" pitchFamily="2" charset="2"/>
              <a:buChar char="q"/>
            </a:pPr>
            <a:endParaRPr lang="en-US" sz="3200" dirty="0"/>
          </a:p>
          <a:p>
            <a:pPr marL="457200" indent="-457200">
              <a:buFont typeface="Wingdings" pitchFamily="2" charset="2"/>
              <a:buChar char="q"/>
            </a:pPr>
            <a:r>
              <a:rPr lang="en-US" sz="3200" b="1" dirty="0"/>
              <a:t>Evaluation</a:t>
            </a:r>
          </a:p>
        </p:txBody>
      </p:sp>
      <p:sp>
        <p:nvSpPr>
          <p:cNvPr id="11" name="Slide Number Placeholder 10">
            <a:extLst>
              <a:ext uri="{FF2B5EF4-FFF2-40B4-BE49-F238E27FC236}">
                <a16:creationId xmlns:a16="http://schemas.microsoft.com/office/drawing/2014/main" id="{B71FD211-4BA3-1948-8C53-4F9A600FACE0}"/>
              </a:ext>
            </a:extLst>
          </p:cNvPr>
          <p:cNvSpPr>
            <a:spLocks noGrp="1"/>
          </p:cNvSpPr>
          <p:nvPr>
            <p:ph type="sldNum" sz="quarter" idx="12"/>
          </p:nvPr>
        </p:nvSpPr>
        <p:spPr/>
        <p:txBody>
          <a:bodyPr/>
          <a:lstStyle/>
          <a:p>
            <a:fld id="{4F7438A6-0198-432F-A95A-B1275C4B1DD2}" type="slidenum">
              <a:rPr lang="en-US" smtClean="0"/>
              <a:t>50</a:t>
            </a:fld>
            <a:endParaRPr lang="en-US"/>
          </a:p>
        </p:txBody>
      </p:sp>
    </p:spTree>
    <p:extLst>
      <p:ext uri="{BB962C8B-B14F-4D97-AF65-F5344CB8AC3E}">
        <p14:creationId xmlns:p14="http://schemas.microsoft.com/office/powerpoint/2010/main" val="13492394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uMUL</a:t>
            </a:r>
            <a:r>
              <a:rPr lang="en-US" sz="4400" b="1" dirty="0"/>
              <a:t> performance: Unipolar</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a:t>Accurate final result</a:t>
            </a:r>
          </a:p>
          <a:p>
            <a:pPr marL="914400" lvl="1" indent="-457200">
              <a:buFont typeface="Arial" panose="020B0604020202020204" pitchFamily="34" charset="0"/>
              <a:buChar char="•"/>
            </a:pPr>
            <a:r>
              <a:rPr lang="en-US" sz="2800" dirty="0"/>
              <a:t>Static input (ST) </a:t>
            </a:r>
          </a:p>
          <a:p>
            <a:pPr marL="914400" lvl="1" indent="-457200">
              <a:buFont typeface="Arial" panose="020B0604020202020204" pitchFamily="34" charset="0"/>
              <a:buChar char="•"/>
            </a:pPr>
            <a:r>
              <a:rPr lang="en-US" sz="2800" dirty="0"/>
              <a:t>In-stream input (IS)</a:t>
            </a:r>
          </a:p>
          <a:p>
            <a:pPr marL="914400" lvl="1" indent="-457200">
              <a:buFont typeface="Arial" panose="020B0604020202020204" pitchFamily="34" charset="0"/>
              <a:buChar char="•"/>
            </a:pPr>
            <a:endParaRPr lang="en-US" sz="2400" dirty="0"/>
          </a:p>
          <a:p>
            <a:pPr marL="457200" indent="-457200">
              <a:buFont typeface="Wingdings" pitchFamily="2" charset="2"/>
              <a:buChar char="Ø"/>
            </a:pPr>
            <a:r>
              <a:rPr lang="en-US" sz="3200" dirty="0"/>
              <a:t>Faster stabilization</a:t>
            </a:r>
          </a:p>
          <a:p>
            <a:pPr marL="914400" lvl="1" indent="-457200">
              <a:buFont typeface="Arial" panose="020B0604020202020204" pitchFamily="34" charset="0"/>
              <a:buChar char="•"/>
            </a:pPr>
            <a:r>
              <a:rPr lang="en-US" sz="2800" dirty="0"/>
              <a:t>Output/Input stability</a:t>
            </a:r>
          </a:p>
          <a:p>
            <a:pPr marL="914400" lvl="1" indent="-457200">
              <a:buFont typeface="Arial" panose="020B0604020202020204" pitchFamily="34" charset="0"/>
              <a:buChar char="•"/>
            </a:pPr>
            <a:endParaRPr lang="en-US" sz="2800" dirty="0"/>
          </a:p>
          <a:p>
            <a:pPr marL="457200" indent="-457200">
              <a:buFont typeface="Wingdings" pitchFamily="2" charset="2"/>
              <a:buChar char="Ø"/>
            </a:pPr>
            <a:r>
              <a:rPr lang="en-US" sz="3200" dirty="0"/>
              <a:t>Input insensitivity</a:t>
            </a:r>
          </a:p>
          <a:p>
            <a:pPr marL="914400" lvl="1" indent="-457200">
              <a:buFont typeface="Arial" panose="020B0604020202020204" pitchFamily="34" charset="0"/>
              <a:buChar char="•"/>
            </a:pPr>
            <a:r>
              <a:rPr lang="en-US" sz="2800" dirty="0"/>
              <a:t>Rate coding (RC)</a:t>
            </a:r>
          </a:p>
          <a:p>
            <a:pPr marL="914400" lvl="1" indent="-457200">
              <a:buFont typeface="Arial" panose="020B0604020202020204" pitchFamily="34" charset="0"/>
              <a:buChar char="•"/>
            </a:pPr>
            <a:r>
              <a:rPr lang="en-US" sz="2800" dirty="0"/>
              <a:t>Temporal coding (TC)</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51</a:t>
            </a:fld>
            <a:endParaRPr lang="en-US"/>
          </a:p>
        </p:txBody>
      </p:sp>
      <p:pic>
        <p:nvPicPr>
          <p:cNvPr id="5" name="Picture 4">
            <a:extLst>
              <a:ext uri="{FF2B5EF4-FFF2-40B4-BE49-F238E27FC236}">
                <a16:creationId xmlns:a16="http://schemas.microsoft.com/office/drawing/2014/main" id="{61F82B83-F72B-EE47-ADC3-C333757181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0101" y="2301763"/>
            <a:ext cx="5849488" cy="3463512"/>
          </a:xfrm>
          <a:prstGeom prst="rect">
            <a:avLst/>
          </a:prstGeom>
        </p:spPr>
      </p:pic>
    </p:spTree>
    <p:extLst>
      <p:ext uri="{BB962C8B-B14F-4D97-AF65-F5344CB8AC3E}">
        <p14:creationId xmlns:p14="http://schemas.microsoft.com/office/powerpoint/2010/main" val="77882357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ADD performance: </a:t>
            </a:r>
            <a:r>
              <a:rPr lang="en-US" sz="4400" b="1" dirty="0" err="1"/>
              <a:t>uSADD</a:t>
            </a:r>
            <a:r>
              <a:rPr lang="en-US" sz="4400" b="1" dirty="0"/>
              <a:t> and </a:t>
            </a:r>
            <a:r>
              <a:rPr lang="en-US" sz="4400" b="1" dirty="0" err="1"/>
              <a:t>uNSADD</a:t>
            </a:r>
            <a:endParaRPr lang="en-US" sz="4400" b="1" dirty="0"/>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a:t>Accurate final result</a:t>
            </a:r>
          </a:p>
          <a:p>
            <a:pPr marL="457200" indent="-457200">
              <a:buFont typeface="Wingdings" pitchFamily="2" charset="2"/>
              <a:buChar char="Ø"/>
            </a:pPr>
            <a:r>
              <a:rPr lang="en-US" sz="3200" dirty="0"/>
              <a:t>Faster stabilization</a:t>
            </a:r>
          </a:p>
          <a:p>
            <a:pPr marL="457200" indent="-457200">
              <a:buFont typeface="Wingdings" pitchFamily="2" charset="2"/>
              <a:buChar char="Ø"/>
            </a:pPr>
            <a:r>
              <a:rPr lang="en-US" sz="3200" dirty="0"/>
              <a:t>Input insensitivity</a:t>
            </a:r>
            <a:endParaRPr lang="en-US" sz="2800" dirty="0"/>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52</a:t>
            </a:fld>
            <a:endParaRPr lang="en-US"/>
          </a:p>
        </p:txBody>
      </p:sp>
      <p:sp>
        <p:nvSpPr>
          <p:cNvPr id="8" name="Rectangle 7">
            <a:extLst>
              <a:ext uri="{FF2B5EF4-FFF2-40B4-BE49-F238E27FC236}">
                <a16:creationId xmlns:a16="http://schemas.microsoft.com/office/drawing/2014/main" id="{368B5692-1E25-8D48-9047-2444048D5A72}"/>
              </a:ext>
            </a:extLst>
          </p:cNvPr>
          <p:cNvSpPr/>
          <p:nvPr/>
        </p:nvSpPr>
        <p:spPr>
          <a:xfrm>
            <a:off x="9395272" y="2308395"/>
            <a:ext cx="2300942" cy="553998"/>
          </a:xfrm>
          <a:prstGeom prst="rect">
            <a:avLst/>
          </a:prstGeom>
        </p:spPr>
        <p:txBody>
          <a:bodyPr wrap="square" lIns="0" tIns="0" rIns="0" bIns="0">
            <a:spAutoFit/>
          </a:bodyPr>
          <a:lstStyle/>
          <a:p>
            <a:r>
              <a:rPr lang="en-US" dirty="0">
                <a:solidFill>
                  <a:srgbClr val="FF0000"/>
                </a:solidFill>
              </a:rPr>
              <a:t>First to support bipolar non-scaled addition</a:t>
            </a:r>
          </a:p>
        </p:txBody>
      </p:sp>
      <p:pic>
        <p:nvPicPr>
          <p:cNvPr id="5" name="Picture 4">
            <a:extLst>
              <a:ext uri="{FF2B5EF4-FFF2-40B4-BE49-F238E27FC236}">
                <a16:creationId xmlns:a16="http://schemas.microsoft.com/office/drawing/2014/main" id="{11CAF6F8-8C7B-CB40-8DC5-B9C0398BAC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439" y="2905247"/>
            <a:ext cx="5032401" cy="3249819"/>
          </a:xfrm>
          <a:prstGeom prst="rect">
            <a:avLst/>
          </a:prstGeom>
        </p:spPr>
      </p:pic>
      <p:pic>
        <p:nvPicPr>
          <p:cNvPr id="10" name="Picture 9">
            <a:extLst>
              <a:ext uri="{FF2B5EF4-FFF2-40B4-BE49-F238E27FC236}">
                <a16:creationId xmlns:a16="http://schemas.microsoft.com/office/drawing/2014/main" id="{61F40F1C-BA61-7E4A-9E4B-0336F90FB5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3022" y="2905247"/>
            <a:ext cx="5041900" cy="3255953"/>
          </a:xfrm>
          <a:prstGeom prst="rect">
            <a:avLst/>
          </a:prstGeom>
        </p:spPr>
      </p:pic>
      <p:sp>
        <p:nvSpPr>
          <p:cNvPr id="13" name="Rounded Rectangle 12">
            <a:extLst>
              <a:ext uri="{FF2B5EF4-FFF2-40B4-BE49-F238E27FC236}">
                <a16:creationId xmlns:a16="http://schemas.microsoft.com/office/drawing/2014/main" id="{542F489E-405F-914C-9E06-91FECB4C978C}"/>
              </a:ext>
            </a:extLst>
          </p:cNvPr>
          <p:cNvSpPr/>
          <p:nvPr/>
        </p:nvSpPr>
        <p:spPr>
          <a:xfrm>
            <a:off x="9395272" y="3201702"/>
            <a:ext cx="2279650" cy="2246597"/>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215803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performance</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a:t>Accurate final result</a:t>
            </a:r>
          </a:p>
          <a:p>
            <a:pPr marL="914400" lvl="1" indent="-457200">
              <a:buFont typeface="Arial" panose="020B0604020202020204" pitchFamily="34" charset="0"/>
              <a:buChar char="•"/>
            </a:pPr>
            <a:r>
              <a:rPr lang="en-US" sz="2800" dirty="0"/>
              <a:t>Cross out all configurations</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53</a:t>
            </a:fld>
            <a:endParaRPr lang="en-US"/>
          </a:p>
        </p:txBody>
      </p:sp>
      <p:pic>
        <p:nvPicPr>
          <p:cNvPr id="3" name="Picture 2">
            <a:extLst>
              <a:ext uri="{FF2B5EF4-FFF2-40B4-BE49-F238E27FC236}">
                <a16:creationId xmlns:a16="http://schemas.microsoft.com/office/drawing/2014/main" id="{C198AF27-2326-B34F-B4EC-0CBD28DB13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445" y="1414732"/>
            <a:ext cx="5144772" cy="4720858"/>
          </a:xfrm>
          <a:prstGeom prst="rect">
            <a:avLst/>
          </a:prstGeom>
        </p:spPr>
      </p:pic>
      <p:sp>
        <p:nvSpPr>
          <p:cNvPr id="2" name="Rectangle 1">
            <a:extLst>
              <a:ext uri="{FF2B5EF4-FFF2-40B4-BE49-F238E27FC236}">
                <a16:creationId xmlns:a16="http://schemas.microsoft.com/office/drawing/2014/main" id="{D20BCD83-B4C6-954A-BC07-B1A0CE110D8C}"/>
              </a:ext>
            </a:extLst>
          </p:cNvPr>
          <p:cNvSpPr/>
          <p:nvPr/>
        </p:nvSpPr>
        <p:spPr>
          <a:xfrm>
            <a:off x="7646102" y="6151260"/>
            <a:ext cx="1736629" cy="369332"/>
          </a:xfrm>
          <a:prstGeom prst="rect">
            <a:avLst/>
          </a:prstGeom>
        </p:spPr>
        <p:txBody>
          <a:bodyPr wrap="none">
            <a:spAutoFit/>
          </a:bodyPr>
          <a:lstStyle/>
          <a:p>
            <a:r>
              <a:rPr lang="en-US" dirty="0"/>
              <a:t>Computing cycle</a:t>
            </a:r>
          </a:p>
        </p:txBody>
      </p:sp>
      <p:cxnSp>
        <p:nvCxnSpPr>
          <p:cNvPr id="6" name="Straight Arrow Connector 5">
            <a:extLst>
              <a:ext uri="{FF2B5EF4-FFF2-40B4-BE49-F238E27FC236}">
                <a16:creationId xmlns:a16="http://schemas.microsoft.com/office/drawing/2014/main" id="{DA281618-4272-D34D-930C-CA6374746FBB}"/>
              </a:ext>
            </a:extLst>
          </p:cNvPr>
          <p:cNvCxnSpPr>
            <a:cxnSpLocks/>
          </p:cNvCxnSpPr>
          <p:nvPr/>
        </p:nvCxnSpPr>
        <p:spPr>
          <a:xfrm>
            <a:off x="7725381" y="6140050"/>
            <a:ext cx="4098319" cy="0"/>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746298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performance</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a:t>Accurate final result</a:t>
            </a:r>
          </a:p>
          <a:p>
            <a:pPr marL="914400" lvl="1" indent="-457200">
              <a:buFont typeface="Arial" panose="020B0604020202020204" pitchFamily="34" charset="0"/>
              <a:buChar char="•"/>
            </a:pPr>
            <a:r>
              <a:rPr lang="en-US" sz="2800" dirty="0"/>
              <a:t>Cross out all configurations</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54</a:t>
            </a:fld>
            <a:endParaRPr lang="en-US"/>
          </a:p>
        </p:txBody>
      </p:sp>
      <p:pic>
        <p:nvPicPr>
          <p:cNvPr id="3" name="Picture 2">
            <a:extLst>
              <a:ext uri="{FF2B5EF4-FFF2-40B4-BE49-F238E27FC236}">
                <a16:creationId xmlns:a16="http://schemas.microsoft.com/office/drawing/2014/main" id="{C198AF27-2326-B34F-B4EC-0CBD28DB13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445" y="1414732"/>
            <a:ext cx="5144772" cy="4720858"/>
          </a:xfrm>
          <a:prstGeom prst="rect">
            <a:avLst/>
          </a:prstGeom>
        </p:spPr>
      </p:pic>
      <p:sp>
        <p:nvSpPr>
          <p:cNvPr id="2" name="Rectangle 1">
            <a:extLst>
              <a:ext uri="{FF2B5EF4-FFF2-40B4-BE49-F238E27FC236}">
                <a16:creationId xmlns:a16="http://schemas.microsoft.com/office/drawing/2014/main" id="{D20BCD83-B4C6-954A-BC07-B1A0CE110D8C}"/>
              </a:ext>
            </a:extLst>
          </p:cNvPr>
          <p:cNvSpPr/>
          <p:nvPr/>
        </p:nvSpPr>
        <p:spPr>
          <a:xfrm>
            <a:off x="7646102" y="6151260"/>
            <a:ext cx="1736629" cy="369332"/>
          </a:xfrm>
          <a:prstGeom prst="rect">
            <a:avLst/>
          </a:prstGeom>
        </p:spPr>
        <p:txBody>
          <a:bodyPr wrap="none">
            <a:spAutoFit/>
          </a:bodyPr>
          <a:lstStyle/>
          <a:p>
            <a:r>
              <a:rPr lang="en-US" dirty="0"/>
              <a:t>Computing cycle</a:t>
            </a:r>
          </a:p>
        </p:txBody>
      </p:sp>
      <p:cxnSp>
        <p:nvCxnSpPr>
          <p:cNvPr id="6" name="Straight Arrow Connector 5">
            <a:extLst>
              <a:ext uri="{FF2B5EF4-FFF2-40B4-BE49-F238E27FC236}">
                <a16:creationId xmlns:a16="http://schemas.microsoft.com/office/drawing/2014/main" id="{DA281618-4272-D34D-930C-CA6374746FBB}"/>
              </a:ext>
            </a:extLst>
          </p:cNvPr>
          <p:cNvCxnSpPr>
            <a:cxnSpLocks/>
          </p:cNvCxnSpPr>
          <p:nvPr/>
        </p:nvCxnSpPr>
        <p:spPr>
          <a:xfrm>
            <a:off x="7725381" y="6140050"/>
            <a:ext cx="4098319" cy="0"/>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5-Point Star 7">
            <a:extLst>
              <a:ext uri="{FF2B5EF4-FFF2-40B4-BE49-F238E27FC236}">
                <a16:creationId xmlns:a16="http://schemas.microsoft.com/office/drawing/2014/main" id="{44F89F57-1CB1-1147-A22F-CD2929655EE0}"/>
              </a:ext>
            </a:extLst>
          </p:cNvPr>
          <p:cNvSpPr/>
          <p:nvPr/>
        </p:nvSpPr>
        <p:spPr>
          <a:xfrm>
            <a:off x="8539816" y="1752600"/>
            <a:ext cx="292100" cy="317500"/>
          </a:xfrm>
          <a:prstGeom prst="star5">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5-Point Star 12">
            <a:extLst>
              <a:ext uri="{FF2B5EF4-FFF2-40B4-BE49-F238E27FC236}">
                <a16:creationId xmlns:a16="http://schemas.microsoft.com/office/drawing/2014/main" id="{CFA25617-F635-3944-BE98-9A21E597D4E6}"/>
              </a:ext>
            </a:extLst>
          </p:cNvPr>
          <p:cNvSpPr/>
          <p:nvPr/>
        </p:nvSpPr>
        <p:spPr>
          <a:xfrm>
            <a:off x="9628490" y="1752600"/>
            <a:ext cx="292100" cy="317500"/>
          </a:xfrm>
          <a:prstGeom prst="star5">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5-Point Star 14">
            <a:extLst>
              <a:ext uri="{FF2B5EF4-FFF2-40B4-BE49-F238E27FC236}">
                <a16:creationId xmlns:a16="http://schemas.microsoft.com/office/drawing/2014/main" id="{41831E4A-33A1-344E-A8D4-068A4B5A6087}"/>
              </a:ext>
            </a:extLst>
          </p:cNvPr>
          <p:cNvSpPr/>
          <p:nvPr/>
        </p:nvSpPr>
        <p:spPr>
          <a:xfrm>
            <a:off x="10664803" y="1752600"/>
            <a:ext cx="292100" cy="317500"/>
          </a:xfrm>
          <a:prstGeom prst="star5">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5-Point Star 17">
            <a:extLst>
              <a:ext uri="{FF2B5EF4-FFF2-40B4-BE49-F238E27FC236}">
                <a16:creationId xmlns:a16="http://schemas.microsoft.com/office/drawing/2014/main" id="{13A8C3A1-B428-6E46-85F2-5FBE8DC81CE7}"/>
              </a:ext>
            </a:extLst>
          </p:cNvPr>
          <p:cNvSpPr/>
          <p:nvPr/>
        </p:nvSpPr>
        <p:spPr>
          <a:xfrm>
            <a:off x="11744303" y="1752600"/>
            <a:ext cx="292100" cy="317500"/>
          </a:xfrm>
          <a:prstGeom prst="star5">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638746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performance</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a:t>Accurate final result</a:t>
            </a:r>
          </a:p>
          <a:p>
            <a:pPr marL="914400" lvl="1" indent="-457200">
              <a:buFont typeface="Arial" panose="020B0604020202020204" pitchFamily="34" charset="0"/>
              <a:buChar char="•"/>
            </a:pPr>
            <a:r>
              <a:rPr lang="en-US" sz="2800" dirty="0"/>
              <a:t>Cross out all configurations</a:t>
            </a:r>
          </a:p>
          <a:p>
            <a:pPr marL="914400" lvl="1" indent="-457200">
              <a:buFont typeface="Arial" panose="020B0604020202020204" pitchFamily="34" charset="0"/>
              <a:buChar char="•"/>
            </a:pPr>
            <a:endParaRPr lang="en-US" sz="2800" dirty="0"/>
          </a:p>
          <a:p>
            <a:pPr marL="457200" indent="-457200">
              <a:buFont typeface="Wingdings" pitchFamily="2" charset="2"/>
              <a:buChar char="Ø"/>
            </a:pPr>
            <a:r>
              <a:rPr lang="en-US" sz="3200" dirty="0"/>
              <a:t>Reliable early termination</a:t>
            </a:r>
          </a:p>
          <a:p>
            <a:pPr marL="914400" lvl="1" indent="-457200">
              <a:buFont typeface="Arial" panose="020B0604020202020204" pitchFamily="34" charset="0"/>
              <a:buChar char="•"/>
            </a:pPr>
            <a:r>
              <a:rPr lang="en-US" sz="2800" dirty="0"/>
              <a:t>Earlier stable point</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55</a:t>
            </a:fld>
            <a:endParaRPr lang="en-US"/>
          </a:p>
        </p:txBody>
      </p:sp>
      <p:pic>
        <p:nvPicPr>
          <p:cNvPr id="3" name="Picture 2">
            <a:extLst>
              <a:ext uri="{FF2B5EF4-FFF2-40B4-BE49-F238E27FC236}">
                <a16:creationId xmlns:a16="http://schemas.microsoft.com/office/drawing/2014/main" id="{C198AF27-2326-B34F-B4EC-0CBD28DB13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445" y="1414732"/>
            <a:ext cx="5144772" cy="4720858"/>
          </a:xfrm>
          <a:prstGeom prst="rect">
            <a:avLst/>
          </a:prstGeom>
        </p:spPr>
      </p:pic>
      <p:sp>
        <p:nvSpPr>
          <p:cNvPr id="2" name="Rectangle 1">
            <a:extLst>
              <a:ext uri="{FF2B5EF4-FFF2-40B4-BE49-F238E27FC236}">
                <a16:creationId xmlns:a16="http://schemas.microsoft.com/office/drawing/2014/main" id="{D20BCD83-B4C6-954A-BC07-B1A0CE110D8C}"/>
              </a:ext>
            </a:extLst>
          </p:cNvPr>
          <p:cNvSpPr/>
          <p:nvPr/>
        </p:nvSpPr>
        <p:spPr>
          <a:xfrm>
            <a:off x="7646102" y="6151260"/>
            <a:ext cx="1736629" cy="369332"/>
          </a:xfrm>
          <a:prstGeom prst="rect">
            <a:avLst/>
          </a:prstGeom>
        </p:spPr>
        <p:txBody>
          <a:bodyPr wrap="none">
            <a:spAutoFit/>
          </a:bodyPr>
          <a:lstStyle/>
          <a:p>
            <a:r>
              <a:rPr lang="en-US" dirty="0"/>
              <a:t>Computing cycle</a:t>
            </a:r>
          </a:p>
        </p:txBody>
      </p:sp>
      <p:cxnSp>
        <p:nvCxnSpPr>
          <p:cNvPr id="6" name="Straight Arrow Connector 5">
            <a:extLst>
              <a:ext uri="{FF2B5EF4-FFF2-40B4-BE49-F238E27FC236}">
                <a16:creationId xmlns:a16="http://schemas.microsoft.com/office/drawing/2014/main" id="{DA281618-4272-D34D-930C-CA6374746FBB}"/>
              </a:ext>
            </a:extLst>
          </p:cNvPr>
          <p:cNvCxnSpPr>
            <a:cxnSpLocks/>
          </p:cNvCxnSpPr>
          <p:nvPr/>
        </p:nvCxnSpPr>
        <p:spPr>
          <a:xfrm>
            <a:off x="7725381" y="6140050"/>
            <a:ext cx="4098319" cy="0"/>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99407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performance</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a:t>Accurate final result</a:t>
            </a:r>
          </a:p>
          <a:p>
            <a:pPr marL="914400" lvl="1" indent="-457200">
              <a:buFont typeface="Arial" panose="020B0604020202020204" pitchFamily="34" charset="0"/>
              <a:buChar char="•"/>
            </a:pPr>
            <a:r>
              <a:rPr lang="en-US" sz="2800" dirty="0"/>
              <a:t>Cross out all configurations</a:t>
            </a:r>
          </a:p>
          <a:p>
            <a:pPr marL="914400" lvl="1" indent="-457200">
              <a:buFont typeface="Arial" panose="020B0604020202020204" pitchFamily="34" charset="0"/>
              <a:buChar char="•"/>
            </a:pPr>
            <a:endParaRPr lang="en-US" sz="2800" dirty="0"/>
          </a:p>
          <a:p>
            <a:pPr marL="457200" indent="-457200">
              <a:buFont typeface="Wingdings" pitchFamily="2" charset="2"/>
              <a:buChar char="Ø"/>
            </a:pPr>
            <a:r>
              <a:rPr lang="en-US" sz="3200" dirty="0"/>
              <a:t>Reliable early termination</a:t>
            </a:r>
          </a:p>
          <a:p>
            <a:pPr marL="914400" lvl="1" indent="-457200">
              <a:buFont typeface="Arial" panose="020B0604020202020204" pitchFamily="34" charset="0"/>
              <a:buChar char="•"/>
            </a:pPr>
            <a:r>
              <a:rPr lang="en-US" sz="2800" dirty="0"/>
              <a:t>Earlier stable point</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56</a:t>
            </a:fld>
            <a:endParaRPr lang="en-US"/>
          </a:p>
        </p:txBody>
      </p:sp>
      <p:pic>
        <p:nvPicPr>
          <p:cNvPr id="3" name="Picture 2">
            <a:extLst>
              <a:ext uri="{FF2B5EF4-FFF2-40B4-BE49-F238E27FC236}">
                <a16:creationId xmlns:a16="http://schemas.microsoft.com/office/drawing/2014/main" id="{C198AF27-2326-B34F-B4EC-0CBD28DB13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445" y="1414732"/>
            <a:ext cx="5144772" cy="4720858"/>
          </a:xfrm>
          <a:prstGeom prst="rect">
            <a:avLst/>
          </a:prstGeom>
        </p:spPr>
      </p:pic>
      <p:sp>
        <p:nvSpPr>
          <p:cNvPr id="2" name="Rectangle 1">
            <a:extLst>
              <a:ext uri="{FF2B5EF4-FFF2-40B4-BE49-F238E27FC236}">
                <a16:creationId xmlns:a16="http://schemas.microsoft.com/office/drawing/2014/main" id="{D20BCD83-B4C6-954A-BC07-B1A0CE110D8C}"/>
              </a:ext>
            </a:extLst>
          </p:cNvPr>
          <p:cNvSpPr/>
          <p:nvPr/>
        </p:nvSpPr>
        <p:spPr>
          <a:xfrm>
            <a:off x="7646102" y="6151260"/>
            <a:ext cx="1736629" cy="369332"/>
          </a:xfrm>
          <a:prstGeom prst="rect">
            <a:avLst/>
          </a:prstGeom>
        </p:spPr>
        <p:txBody>
          <a:bodyPr wrap="none">
            <a:spAutoFit/>
          </a:bodyPr>
          <a:lstStyle/>
          <a:p>
            <a:r>
              <a:rPr lang="en-US" dirty="0"/>
              <a:t>Computing cycle</a:t>
            </a:r>
          </a:p>
        </p:txBody>
      </p:sp>
      <p:cxnSp>
        <p:nvCxnSpPr>
          <p:cNvPr id="6" name="Straight Arrow Connector 5">
            <a:extLst>
              <a:ext uri="{FF2B5EF4-FFF2-40B4-BE49-F238E27FC236}">
                <a16:creationId xmlns:a16="http://schemas.microsoft.com/office/drawing/2014/main" id="{DA281618-4272-D34D-930C-CA6374746FBB}"/>
              </a:ext>
            </a:extLst>
          </p:cNvPr>
          <p:cNvCxnSpPr>
            <a:cxnSpLocks/>
          </p:cNvCxnSpPr>
          <p:nvPr/>
        </p:nvCxnSpPr>
        <p:spPr>
          <a:xfrm>
            <a:off x="7725381" y="6140050"/>
            <a:ext cx="4098319" cy="0"/>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883175E-8554-FA4C-B69A-D6058910BCE3}"/>
              </a:ext>
            </a:extLst>
          </p:cNvPr>
          <p:cNvCxnSpPr>
            <a:cxnSpLocks/>
          </p:cNvCxnSpPr>
          <p:nvPr/>
        </p:nvCxnSpPr>
        <p:spPr>
          <a:xfrm>
            <a:off x="9960356" y="1765300"/>
            <a:ext cx="0" cy="4114800"/>
          </a:xfrm>
          <a:prstGeom prst="straightConnector1">
            <a:avLst/>
          </a:prstGeom>
          <a:ln w="25400">
            <a:solidFill>
              <a:srgbClr val="FF0000"/>
            </a:solidFill>
            <a:prstDash val="dash"/>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60394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performance</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a:t>Accurate final result</a:t>
            </a:r>
          </a:p>
          <a:p>
            <a:pPr marL="914400" lvl="1" indent="-457200">
              <a:buFont typeface="Arial" panose="020B0604020202020204" pitchFamily="34" charset="0"/>
              <a:buChar char="•"/>
            </a:pPr>
            <a:r>
              <a:rPr lang="en-US" sz="2800" dirty="0"/>
              <a:t>Cross out all configurations</a:t>
            </a:r>
          </a:p>
          <a:p>
            <a:pPr marL="914400" lvl="1" indent="-457200">
              <a:buFont typeface="Arial" panose="020B0604020202020204" pitchFamily="34" charset="0"/>
              <a:buChar char="•"/>
            </a:pPr>
            <a:endParaRPr lang="en-US" sz="2800" dirty="0"/>
          </a:p>
          <a:p>
            <a:pPr marL="457200" indent="-457200">
              <a:buFont typeface="Wingdings" pitchFamily="2" charset="2"/>
              <a:buChar char="Ø"/>
            </a:pPr>
            <a:r>
              <a:rPr lang="en-US" sz="3200" dirty="0"/>
              <a:t>Reliable early termination</a:t>
            </a:r>
          </a:p>
          <a:p>
            <a:pPr marL="914400" lvl="1" indent="-457200">
              <a:buFont typeface="Arial" panose="020B0604020202020204" pitchFamily="34" charset="0"/>
              <a:buChar char="•"/>
            </a:pPr>
            <a:r>
              <a:rPr lang="en-US" sz="2800" dirty="0"/>
              <a:t>Earlier stable point</a:t>
            </a:r>
          </a:p>
          <a:p>
            <a:pPr marL="914400" lvl="1" indent="-457200">
              <a:buFont typeface="Arial" panose="020B0604020202020204" pitchFamily="34" charset="0"/>
              <a:buChar char="•"/>
            </a:pPr>
            <a:endParaRPr lang="en-US" sz="2800" dirty="0"/>
          </a:p>
          <a:p>
            <a:pPr marL="457200" indent="-457200">
              <a:buFont typeface="Wingdings" pitchFamily="2" charset="2"/>
              <a:buChar char="Ø"/>
            </a:pPr>
            <a:r>
              <a:rPr lang="en-US" sz="3200" dirty="0"/>
              <a:t>Input insensitivity</a:t>
            </a:r>
          </a:p>
          <a:p>
            <a:pPr marL="914400" lvl="1" indent="-457200">
              <a:buFont typeface="Arial" panose="020B0604020202020204" pitchFamily="34" charset="0"/>
              <a:buChar char="•"/>
            </a:pPr>
            <a:r>
              <a:rPr lang="en-US" sz="2800" dirty="0"/>
              <a:t>Minimal RC/TC difference</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57</a:t>
            </a:fld>
            <a:endParaRPr lang="en-US"/>
          </a:p>
        </p:txBody>
      </p:sp>
      <p:pic>
        <p:nvPicPr>
          <p:cNvPr id="3" name="Picture 2">
            <a:extLst>
              <a:ext uri="{FF2B5EF4-FFF2-40B4-BE49-F238E27FC236}">
                <a16:creationId xmlns:a16="http://schemas.microsoft.com/office/drawing/2014/main" id="{C198AF27-2326-B34F-B4EC-0CBD28DB13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445" y="1414732"/>
            <a:ext cx="5144772" cy="4720858"/>
          </a:xfrm>
          <a:prstGeom prst="rect">
            <a:avLst/>
          </a:prstGeom>
        </p:spPr>
      </p:pic>
      <p:sp>
        <p:nvSpPr>
          <p:cNvPr id="2" name="Rectangle 1">
            <a:extLst>
              <a:ext uri="{FF2B5EF4-FFF2-40B4-BE49-F238E27FC236}">
                <a16:creationId xmlns:a16="http://schemas.microsoft.com/office/drawing/2014/main" id="{D20BCD83-B4C6-954A-BC07-B1A0CE110D8C}"/>
              </a:ext>
            </a:extLst>
          </p:cNvPr>
          <p:cNvSpPr/>
          <p:nvPr/>
        </p:nvSpPr>
        <p:spPr>
          <a:xfrm>
            <a:off x="7646102" y="6151260"/>
            <a:ext cx="1736629" cy="369332"/>
          </a:xfrm>
          <a:prstGeom prst="rect">
            <a:avLst/>
          </a:prstGeom>
        </p:spPr>
        <p:txBody>
          <a:bodyPr wrap="none">
            <a:spAutoFit/>
          </a:bodyPr>
          <a:lstStyle/>
          <a:p>
            <a:r>
              <a:rPr lang="en-US" dirty="0"/>
              <a:t>Computing cycle</a:t>
            </a:r>
          </a:p>
        </p:txBody>
      </p:sp>
      <p:cxnSp>
        <p:nvCxnSpPr>
          <p:cNvPr id="6" name="Straight Arrow Connector 5">
            <a:extLst>
              <a:ext uri="{FF2B5EF4-FFF2-40B4-BE49-F238E27FC236}">
                <a16:creationId xmlns:a16="http://schemas.microsoft.com/office/drawing/2014/main" id="{DA281618-4272-D34D-930C-CA6374746FBB}"/>
              </a:ext>
            </a:extLst>
          </p:cNvPr>
          <p:cNvCxnSpPr>
            <a:cxnSpLocks/>
          </p:cNvCxnSpPr>
          <p:nvPr/>
        </p:nvCxnSpPr>
        <p:spPr>
          <a:xfrm>
            <a:off x="7725381" y="6140050"/>
            <a:ext cx="4098319" cy="0"/>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517514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performance</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676017" cy="5245560"/>
          </a:xfrm>
          <a:prstGeom prst="rect">
            <a:avLst/>
          </a:prstGeom>
          <a:noFill/>
        </p:spPr>
        <p:txBody>
          <a:bodyPr wrap="square" rtlCol="0" anchor="t">
            <a:noAutofit/>
          </a:bodyPr>
          <a:lstStyle/>
          <a:p>
            <a:pPr marL="457200" indent="-457200">
              <a:buFont typeface="Wingdings" pitchFamily="2" charset="2"/>
              <a:buChar char="Ø"/>
            </a:pPr>
            <a:r>
              <a:rPr lang="en-US" sz="3200" dirty="0"/>
              <a:t>Accurate final result</a:t>
            </a:r>
          </a:p>
          <a:p>
            <a:pPr marL="914400" lvl="1" indent="-457200">
              <a:buFont typeface="Arial" panose="020B0604020202020204" pitchFamily="34" charset="0"/>
              <a:buChar char="•"/>
            </a:pPr>
            <a:r>
              <a:rPr lang="en-US" sz="2800" dirty="0"/>
              <a:t>Cross out all configurations</a:t>
            </a:r>
          </a:p>
          <a:p>
            <a:pPr marL="914400" lvl="1" indent="-457200">
              <a:buFont typeface="Arial" panose="020B0604020202020204" pitchFamily="34" charset="0"/>
              <a:buChar char="•"/>
            </a:pPr>
            <a:endParaRPr lang="en-US" sz="2800" dirty="0"/>
          </a:p>
          <a:p>
            <a:pPr marL="457200" indent="-457200">
              <a:buFont typeface="Wingdings" pitchFamily="2" charset="2"/>
              <a:buChar char="Ø"/>
            </a:pPr>
            <a:r>
              <a:rPr lang="en-US" sz="3200" dirty="0"/>
              <a:t>Reliable early termination</a:t>
            </a:r>
          </a:p>
          <a:p>
            <a:pPr marL="914400" lvl="1" indent="-457200">
              <a:buFont typeface="Arial" panose="020B0604020202020204" pitchFamily="34" charset="0"/>
              <a:buChar char="•"/>
            </a:pPr>
            <a:r>
              <a:rPr lang="en-US" sz="2800" dirty="0"/>
              <a:t>Earlier stable point</a:t>
            </a:r>
          </a:p>
          <a:p>
            <a:pPr marL="914400" lvl="1" indent="-457200">
              <a:buFont typeface="Arial" panose="020B0604020202020204" pitchFamily="34" charset="0"/>
              <a:buChar char="•"/>
            </a:pPr>
            <a:endParaRPr lang="en-US" sz="2800" dirty="0"/>
          </a:p>
          <a:p>
            <a:pPr marL="457200" indent="-457200">
              <a:buFont typeface="Wingdings" pitchFamily="2" charset="2"/>
              <a:buChar char="Ø"/>
            </a:pPr>
            <a:r>
              <a:rPr lang="en-US" sz="3200" dirty="0"/>
              <a:t>Input insensitivity</a:t>
            </a:r>
          </a:p>
          <a:p>
            <a:pPr marL="914400" lvl="1" indent="-457200">
              <a:buFont typeface="Arial" panose="020B0604020202020204" pitchFamily="34" charset="0"/>
              <a:buChar char="•"/>
            </a:pPr>
            <a:r>
              <a:rPr lang="en-US" sz="2800" dirty="0"/>
              <a:t>Minimal RC/TC difference</a:t>
            </a:r>
          </a:p>
          <a:p>
            <a:pPr marL="914400" lvl="1" indent="-457200">
              <a:buFont typeface="Arial" panose="020B0604020202020204" pitchFamily="34" charset="0"/>
              <a:buChar char="•"/>
            </a:pPr>
            <a:endParaRPr lang="en-US" sz="2800" dirty="0"/>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58</a:t>
            </a:fld>
            <a:endParaRPr lang="en-US"/>
          </a:p>
        </p:txBody>
      </p:sp>
      <p:pic>
        <p:nvPicPr>
          <p:cNvPr id="3" name="Picture 2">
            <a:extLst>
              <a:ext uri="{FF2B5EF4-FFF2-40B4-BE49-F238E27FC236}">
                <a16:creationId xmlns:a16="http://schemas.microsoft.com/office/drawing/2014/main" id="{C198AF27-2326-B34F-B4EC-0CBD28DB13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445" y="1414732"/>
            <a:ext cx="5144772" cy="4720858"/>
          </a:xfrm>
          <a:prstGeom prst="rect">
            <a:avLst/>
          </a:prstGeom>
        </p:spPr>
      </p:pic>
      <p:sp>
        <p:nvSpPr>
          <p:cNvPr id="2" name="Rectangle 1">
            <a:extLst>
              <a:ext uri="{FF2B5EF4-FFF2-40B4-BE49-F238E27FC236}">
                <a16:creationId xmlns:a16="http://schemas.microsoft.com/office/drawing/2014/main" id="{D20BCD83-B4C6-954A-BC07-B1A0CE110D8C}"/>
              </a:ext>
            </a:extLst>
          </p:cNvPr>
          <p:cNvSpPr/>
          <p:nvPr/>
        </p:nvSpPr>
        <p:spPr>
          <a:xfrm>
            <a:off x="7646102" y="6151260"/>
            <a:ext cx="1736629" cy="369332"/>
          </a:xfrm>
          <a:prstGeom prst="rect">
            <a:avLst/>
          </a:prstGeom>
        </p:spPr>
        <p:txBody>
          <a:bodyPr wrap="none">
            <a:spAutoFit/>
          </a:bodyPr>
          <a:lstStyle/>
          <a:p>
            <a:r>
              <a:rPr lang="en-US" dirty="0"/>
              <a:t>Computing cycle</a:t>
            </a:r>
          </a:p>
        </p:txBody>
      </p:sp>
      <p:cxnSp>
        <p:nvCxnSpPr>
          <p:cNvPr id="6" name="Straight Arrow Connector 5">
            <a:extLst>
              <a:ext uri="{FF2B5EF4-FFF2-40B4-BE49-F238E27FC236}">
                <a16:creationId xmlns:a16="http://schemas.microsoft.com/office/drawing/2014/main" id="{DA281618-4272-D34D-930C-CA6374746FBB}"/>
              </a:ext>
            </a:extLst>
          </p:cNvPr>
          <p:cNvCxnSpPr>
            <a:cxnSpLocks/>
          </p:cNvCxnSpPr>
          <p:nvPr/>
        </p:nvCxnSpPr>
        <p:spPr>
          <a:xfrm>
            <a:off x="7725381" y="6140050"/>
            <a:ext cx="4098319" cy="0"/>
          </a:xfrm>
          <a:prstGeom prst="straightConnector1">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16870849-90B6-3B40-B3D4-2D26A7391B1E}"/>
              </a:ext>
            </a:extLst>
          </p:cNvPr>
          <p:cNvSpPr/>
          <p:nvPr/>
        </p:nvSpPr>
        <p:spPr>
          <a:xfrm>
            <a:off x="7646102" y="1841500"/>
            <a:ext cx="926398" cy="342900"/>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206636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MLP performance</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40" y="1414732"/>
            <a:ext cx="4934448" cy="5245560"/>
          </a:xfrm>
          <a:prstGeom prst="rect">
            <a:avLst/>
          </a:prstGeom>
          <a:noFill/>
        </p:spPr>
        <p:txBody>
          <a:bodyPr wrap="square" rtlCol="0" anchor="t">
            <a:noAutofit/>
          </a:bodyPr>
          <a:lstStyle/>
          <a:p>
            <a:pPr marL="457200" indent="-457200">
              <a:buFont typeface="Wingdings" pitchFamily="2" charset="2"/>
              <a:buChar char="Ø"/>
            </a:pPr>
            <a:r>
              <a:rPr lang="en-US" sz="3200" dirty="0"/>
              <a:t>Final accuracy</a:t>
            </a:r>
          </a:p>
          <a:p>
            <a:pPr marL="914400" lvl="1" indent="-457200">
              <a:buFont typeface="Arial" panose="020B0604020202020204" pitchFamily="34" charset="0"/>
              <a:buChar char="•"/>
            </a:pPr>
            <a:r>
              <a:rPr lang="en-US" sz="2800" dirty="0"/>
              <a:t>FP-32bit : 96.87%</a:t>
            </a:r>
          </a:p>
          <a:p>
            <a:pPr marL="914400" lvl="1" indent="-457200">
              <a:buFont typeface="Arial" panose="020B0604020202020204" pitchFamily="34" charset="0"/>
              <a:buChar char="•"/>
            </a:pPr>
            <a:r>
              <a:rPr lang="en-US" sz="2800" dirty="0"/>
              <a:t>FXP-8bit:  96.08%</a:t>
            </a:r>
          </a:p>
          <a:p>
            <a:pPr marL="914400" lvl="1" indent="-457200">
              <a:buFont typeface="Arial" panose="020B0604020202020204" pitchFamily="34" charset="0"/>
              <a:buChar char="•"/>
            </a:pPr>
            <a:r>
              <a:rPr lang="en-US" sz="2800" dirty="0" err="1"/>
              <a:t>uGEMM</a:t>
            </a:r>
            <a:r>
              <a:rPr lang="en-US" sz="2800" dirty="0"/>
              <a:t>:  94.7%</a:t>
            </a:r>
          </a:p>
          <a:p>
            <a:pPr marL="914400" lvl="1" indent="-457200">
              <a:buFont typeface="Arial" panose="020B0604020202020204" pitchFamily="34" charset="0"/>
              <a:buChar char="•"/>
            </a:pPr>
            <a:r>
              <a:rPr lang="en-US" sz="2800" dirty="0"/>
              <a:t>Gaines:     88.58%</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59</a:t>
            </a:fld>
            <a:endParaRPr lang="en-US"/>
          </a:p>
        </p:txBody>
      </p:sp>
      <p:pic>
        <p:nvPicPr>
          <p:cNvPr id="5" name="Picture 4">
            <a:extLst>
              <a:ext uri="{FF2B5EF4-FFF2-40B4-BE49-F238E27FC236}">
                <a16:creationId xmlns:a16="http://schemas.microsoft.com/office/drawing/2014/main" id="{7FD6B246-76C0-4F41-9930-7B91603EDE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3613" y="4064016"/>
            <a:ext cx="7411278" cy="1954057"/>
          </a:xfrm>
          <a:prstGeom prst="rect">
            <a:avLst/>
          </a:prstGeom>
        </p:spPr>
      </p:pic>
      <p:sp>
        <p:nvSpPr>
          <p:cNvPr id="7" name="TextBox 6">
            <a:extLst>
              <a:ext uri="{FF2B5EF4-FFF2-40B4-BE49-F238E27FC236}">
                <a16:creationId xmlns:a16="http://schemas.microsoft.com/office/drawing/2014/main" id="{0E7E0D86-DA17-7F4C-95C6-855A8D0049D4}"/>
              </a:ext>
            </a:extLst>
          </p:cNvPr>
          <p:cNvSpPr txBox="1"/>
          <p:nvPr/>
        </p:nvSpPr>
        <p:spPr>
          <a:xfrm>
            <a:off x="5305838" y="1414732"/>
            <a:ext cx="6276562" cy="5245560"/>
          </a:xfrm>
          <a:prstGeom prst="rect">
            <a:avLst/>
          </a:prstGeom>
          <a:noFill/>
        </p:spPr>
        <p:txBody>
          <a:bodyPr wrap="square" rtlCol="0" anchor="t">
            <a:noAutofit/>
          </a:bodyPr>
          <a:lstStyle/>
          <a:p>
            <a:pPr marL="457200" indent="-457200">
              <a:buFont typeface="Wingdings" pitchFamily="2" charset="2"/>
              <a:buChar char="Ø"/>
            </a:pPr>
            <a:r>
              <a:rPr lang="en-US" sz="3200" dirty="0"/>
              <a:t>Cycle count for 95% final accuracy</a:t>
            </a:r>
          </a:p>
          <a:p>
            <a:pPr marL="914400" lvl="1" indent="-457200">
              <a:buFont typeface="Arial" panose="020B0604020202020204" pitchFamily="34" charset="0"/>
              <a:buChar char="•"/>
            </a:pPr>
            <a:r>
              <a:rPr lang="en-US" sz="2800" dirty="0" err="1"/>
              <a:t>uGEMM</a:t>
            </a:r>
            <a:r>
              <a:rPr lang="en-US" sz="2800" dirty="0"/>
              <a:t>: 71</a:t>
            </a:r>
          </a:p>
          <a:p>
            <a:pPr marL="914400" lvl="1" indent="-457200">
              <a:buFont typeface="Arial" panose="020B0604020202020204" pitchFamily="34" charset="0"/>
              <a:buChar char="•"/>
            </a:pPr>
            <a:r>
              <a:rPr lang="en-US" sz="2800" dirty="0"/>
              <a:t>Gaines:    195</a:t>
            </a:r>
          </a:p>
        </p:txBody>
      </p:sp>
    </p:spTree>
    <p:extLst>
      <p:ext uri="{BB962C8B-B14F-4D97-AF65-F5344CB8AC3E}">
        <p14:creationId xmlns:p14="http://schemas.microsoft.com/office/powerpoint/2010/main" val="38782526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Computing paradigm</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6</a:t>
            </a:fld>
            <a:endParaRPr lang="en-US" dirty="0"/>
          </a:p>
        </p:txBody>
      </p:sp>
      <p:graphicFrame>
        <p:nvGraphicFramePr>
          <p:cNvPr id="6" name="Table 5">
            <a:extLst>
              <a:ext uri="{FF2B5EF4-FFF2-40B4-BE49-F238E27FC236}">
                <a16:creationId xmlns:a16="http://schemas.microsoft.com/office/drawing/2014/main" id="{3E672DBA-1711-764E-BC3C-3C9A5E2491D8}"/>
              </a:ext>
            </a:extLst>
          </p:cNvPr>
          <p:cNvGraphicFramePr>
            <a:graphicFrameLocks noGrp="1"/>
          </p:cNvGraphicFramePr>
          <p:nvPr>
            <p:extLst>
              <p:ext uri="{D42A27DB-BD31-4B8C-83A1-F6EECF244321}">
                <p14:modId xmlns:p14="http://schemas.microsoft.com/office/powerpoint/2010/main" val="3332455723"/>
              </p:ext>
            </p:extLst>
          </p:nvPr>
        </p:nvGraphicFramePr>
        <p:xfrm>
          <a:off x="2185067" y="1704827"/>
          <a:ext cx="7821865" cy="1483360"/>
        </p:xfrm>
        <a:graphic>
          <a:graphicData uri="http://schemas.openxmlformats.org/drawingml/2006/table">
            <a:tbl>
              <a:tblPr firstRow="1" bandRow="1">
                <a:tableStyleId>{F5AB1C69-6EDB-4FF4-983F-18BD219EF322}</a:tableStyleId>
              </a:tblPr>
              <a:tblGrid>
                <a:gridCol w="1327484">
                  <a:extLst>
                    <a:ext uri="{9D8B030D-6E8A-4147-A177-3AD203B41FA5}">
                      <a16:colId xmlns:a16="http://schemas.microsoft.com/office/drawing/2014/main" val="1236862073"/>
                    </a:ext>
                  </a:extLst>
                </a:gridCol>
                <a:gridCol w="1311442">
                  <a:extLst>
                    <a:ext uri="{9D8B030D-6E8A-4147-A177-3AD203B41FA5}">
                      <a16:colId xmlns:a16="http://schemas.microsoft.com/office/drawing/2014/main" val="3112127529"/>
                    </a:ext>
                  </a:extLst>
                </a:gridCol>
                <a:gridCol w="1179094">
                  <a:extLst>
                    <a:ext uri="{9D8B030D-6E8A-4147-A177-3AD203B41FA5}">
                      <a16:colId xmlns:a16="http://schemas.microsoft.com/office/drawing/2014/main" val="3514742507"/>
                    </a:ext>
                  </a:extLst>
                </a:gridCol>
                <a:gridCol w="1804737">
                  <a:extLst>
                    <a:ext uri="{9D8B030D-6E8A-4147-A177-3AD203B41FA5}">
                      <a16:colId xmlns:a16="http://schemas.microsoft.com/office/drawing/2014/main" val="1247492769"/>
                    </a:ext>
                  </a:extLst>
                </a:gridCol>
                <a:gridCol w="2199108">
                  <a:extLst>
                    <a:ext uri="{9D8B030D-6E8A-4147-A177-3AD203B41FA5}">
                      <a16:colId xmlns:a16="http://schemas.microsoft.com/office/drawing/2014/main" val="3275608378"/>
                    </a:ext>
                  </a:extLst>
                </a:gridCol>
              </a:tblGrid>
              <a:tr h="370840">
                <a:tc gridSpan="2">
                  <a:txBody>
                    <a:bodyPr/>
                    <a:lstStyle/>
                    <a:p>
                      <a:pPr algn="l"/>
                      <a:r>
                        <a:rPr lang="en-US" dirty="0"/>
                        <a:t>Paradigm</a:t>
                      </a:r>
                    </a:p>
                  </a:txBody>
                  <a:tcPr anchor="ctr"/>
                </a:tc>
                <a:tc hMerge="1">
                  <a:txBody>
                    <a:bodyPr/>
                    <a:lstStyle/>
                    <a:p>
                      <a:endParaRPr lang="en-US" dirty="0"/>
                    </a:p>
                  </a:txBody>
                  <a:tcPr/>
                </a:tc>
                <a:tc>
                  <a:txBody>
                    <a:bodyPr/>
                    <a:lstStyle/>
                    <a:p>
                      <a:pPr algn="ctr"/>
                      <a:r>
                        <a:rPr lang="en-US" dirty="0"/>
                        <a:t>Data</a:t>
                      </a:r>
                    </a:p>
                  </a:txBody>
                  <a:tcPr anchor="ctr"/>
                </a:tc>
                <a:tc>
                  <a:txBody>
                    <a:bodyPr/>
                    <a:lstStyle/>
                    <a:p>
                      <a:pPr algn="ctr"/>
                      <a:r>
                        <a:rPr lang="en-US" dirty="0"/>
                        <a:t>Bit significance</a:t>
                      </a:r>
                    </a:p>
                  </a:txBody>
                  <a:tcPr anchor="ctr"/>
                </a:tc>
                <a:tc>
                  <a:txBody>
                    <a:bodyPr/>
                    <a:lstStyle/>
                    <a:p>
                      <a:pPr algn="ctr"/>
                      <a:r>
                        <a:rPr lang="en-US" dirty="0"/>
                        <a:t>Computing domain</a:t>
                      </a:r>
                    </a:p>
                  </a:txBody>
                  <a:tcPr anchor="ctr"/>
                </a:tc>
                <a:extLst>
                  <a:ext uri="{0D108BD9-81ED-4DB2-BD59-A6C34878D82A}">
                    <a16:rowId xmlns:a16="http://schemas.microsoft.com/office/drawing/2014/main" val="4057143883"/>
                  </a:ext>
                </a:extLst>
              </a:tr>
              <a:tr h="370840">
                <a:tc rowSpan="2">
                  <a:txBody>
                    <a:bodyPr/>
                    <a:lstStyle/>
                    <a:p>
                      <a:pPr algn="l"/>
                      <a:r>
                        <a:rPr lang="en-US" dirty="0"/>
                        <a:t>Binary computing</a:t>
                      </a:r>
                    </a:p>
                  </a:txBody>
                  <a:tcPr anchor="ctr">
                    <a:solidFill>
                      <a:srgbClr val="FF7E79"/>
                    </a:solidFill>
                  </a:tcPr>
                </a:tc>
                <a:tc>
                  <a:txBody>
                    <a:bodyPr/>
                    <a:lstStyle/>
                    <a:p>
                      <a:r>
                        <a:rPr lang="en-US" dirty="0"/>
                        <a:t>Bit parallel</a:t>
                      </a:r>
                    </a:p>
                  </a:txBody>
                  <a:tcPr anchor="ctr"/>
                </a:tc>
                <a:tc>
                  <a:txBody>
                    <a:bodyPr/>
                    <a:lstStyle/>
                    <a:p>
                      <a:pPr algn="ctr"/>
                      <a:r>
                        <a:rPr lang="en-US" dirty="0"/>
                        <a:t>Parallel</a:t>
                      </a:r>
                    </a:p>
                  </a:txBody>
                  <a:tcPr anchor="ctr"/>
                </a:tc>
                <a:tc>
                  <a:txBody>
                    <a:bodyPr/>
                    <a:lstStyle/>
                    <a:p>
                      <a:pPr algn="ctr"/>
                      <a:r>
                        <a:rPr lang="en-US" dirty="0"/>
                        <a:t>Varying</a:t>
                      </a:r>
                    </a:p>
                  </a:txBody>
                  <a:tcPr anchor="ctr"/>
                </a:tc>
                <a:tc>
                  <a:txBody>
                    <a:bodyPr/>
                    <a:lstStyle/>
                    <a:p>
                      <a:pPr algn="ctr"/>
                      <a:r>
                        <a:rPr lang="en-US" dirty="0"/>
                        <a:t>Spatial</a:t>
                      </a:r>
                    </a:p>
                  </a:txBody>
                  <a:tcPr anchor="ctr"/>
                </a:tc>
                <a:extLst>
                  <a:ext uri="{0D108BD9-81ED-4DB2-BD59-A6C34878D82A}">
                    <a16:rowId xmlns:a16="http://schemas.microsoft.com/office/drawing/2014/main" val="2741166768"/>
                  </a:ext>
                </a:extLst>
              </a:tr>
              <a:tr h="370840">
                <a:tc vMerge="1">
                  <a:txBody>
                    <a:bodyPr/>
                    <a:lstStyle/>
                    <a:p>
                      <a:endParaRPr lang="en-US" dirty="0"/>
                    </a:p>
                  </a:txBody>
                  <a:tcPr/>
                </a:tc>
                <a:tc>
                  <a:txBody>
                    <a:bodyPr/>
                    <a:lstStyle/>
                    <a:p>
                      <a:r>
                        <a:rPr lang="en-US" dirty="0"/>
                        <a:t>Bit serial</a:t>
                      </a:r>
                    </a:p>
                  </a:txBody>
                  <a:tcPr anchor="ctr">
                    <a:solidFill>
                      <a:srgbClr val="FF7E79"/>
                    </a:solidFill>
                  </a:tcPr>
                </a:tc>
                <a:tc>
                  <a:txBody>
                    <a:bodyPr/>
                    <a:lstStyle/>
                    <a:p>
                      <a:pPr algn="ctr"/>
                      <a:r>
                        <a:rPr lang="en-US" dirty="0"/>
                        <a:t>Serial</a:t>
                      </a:r>
                    </a:p>
                  </a:txBody>
                  <a:tcPr anchor="ctr">
                    <a:solidFill>
                      <a:srgbClr val="FF7E79"/>
                    </a:solidFill>
                  </a:tcPr>
                </a:tc>
                <a:tc>
                  <a:txBody>
                    <a:bodyPr/>
                    <a:lstStyle/>
                    <a:p>
                      <a:pPr algn="ctr"/>
                      <a:r>
                        <a:rPr lang="en-US" dirty="0"/>
                        <a:t>Varying</a:t>
                      </a:r>
                    </a:p>
                  </a:txBody>
                  <a:tcPr anchor="ctr">
                    <a:solidFill>
                      <a:srgbClr val="FF7E79"/>
                    </a:solidFill>
                  </a:tcPr>
                </a:tc>
                <a:tc>
                  <a:txBody>
                    <a:bodyPr/>
                    <a:lstStyle/>
                    <a:p>
                      <a:pPr algn="ctr"/>
                      <a:r>
                        <a:rPr lang="en-US" dirty="0"/>
                        <a:t>Temporal</a:t>
                      </a:r>
                    </a:p>
                  </a:txBody>
                  <a:tcPr anchor="ctr">
                    <a:solidFill>
                      <a:srgbClr val="FF7E79"/>
                    </a:solidFill>
                  </a:tcPr>
                </a:tc>
                <a:extLst>
                  <a:ext uri="{0D108BD9-81ED-4DB2-BD59-A6C34878D82A}">
                    <a16:rowId xmlns:a16="http://schemas.microsoft.com/office/drawing/2014/main" val="4140720361"/>
                  </a:ext>
                </a:extLst>
              </a:tr>
              <a:tr h="370840">
                <a:tc gridSpan="2">
                  <a:txBody>
                    <a:bodyPr/>
                    <a:lstStyle/>
                    <a:p>
                      <a:pPr algn="l"/>
                      <a:r>
                        <a:rPr lang="en-US" dirty="0"/>
                        <a:t>Unary computing</a:t>
                      </a:r>
                    </a:p>
                  </a:txBody>
                  <a:tcPr anchor="ctr"/>
                </a:tc>
                <a:tc hMerge="1">
                  <a:txBody>
                    <a:bodyPr/>
                    <a:lstStyle/>
                    <a:p>
                      <a:endParaRPr lang="en-US" dirty="0"/>
                    </a:p>
                  </a:txBody>
                  <a:tcP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2945834148"/>
                  </a:ext>
                </a:extLst>
              </a:tr>
            </a:tbl>
          </a:graphicData>
        </a:graphic>
      </p:graphicFrame>
      <p:grpSp>
        <p:nvGrpSpPr>
          <p:cNvPr id="2" name="Group 1">
            <a:extLst>
              <a:ext uri="{FF2B5EF4-FFF2-40B4-BE49-F238E27FC236}">
                <a16:creationId xmlns:a16="http://schemas.microsoft.com/office/drawing/2014/main" id="{711E2757-A30D-4D45-9509-EC8CFFA48FC0}"/>
              </a:ext>
            </a:extLst>
          </p:cNvPr>
          <p:cNvGrpSpPr/>
          <p:nvPr/>
        </p:nvGrpSpPr>
        <p:grpSpPr>
          <a:xfrm>
            <a:off x="5453516" y="4102486"/>
            <a:ext cx="1284966" cy="2239567"/>
            <a:chOff x="5222509" y="4349555"/>
            <a:chExt cx="1284966" cy="2239567"/>
          </a:xfrm>
        </p:grpSpPr>
        <p:grpSp>
          <p:nvGrpSpPr>
            <p:cNvPr id="17" name="Group 16">
              <a:extLst>
                <a:ext uri="{FF2B5EF4-FFF2-40B4-BE49-F238E27FC236}">
                  <a16:creationId xmlns:a16="http://schemas.microsoft.com/office/drawing/2014/main" id="{6DBF5117-5287-0D4D-922E-213A6A7C42BD}"/>
                </a:ext>
              </a:extLst>
            </p:cNvPr>
            <p:cNvGrpSpPr/>
            <p:nvPr/>
          </p:nvGrpSpPr>
          <p:grpSpPr>
            <a:xfrm>
              <a:off x="5405438" y="4349555"/>
              <a:ext cx="910383" cy="1829173"/>
              <a:chOff x="1441438" y="3894971"/>
              <a:chExt cx="910383" cy="1829173"/>
            </a:xfrm>
          </p:grpSpPr>
          <p:sp>
            <p:nvSpPr>
              <p:cNvPr id="33" name="TextBox 32">
                <a:extLst>
                  <a:ext uri="{FF2B5EF4-FFF2-40B4-BE49-F238E27FC236}">
                    <a16:creationId xmlns:a16="http://schemas.microsoft.com/office/drawing/2014/main" id="{C703F5BB-C5D6-984A-A006-9A47A0B83FC1}"/>
                  </a:ext>
                </a:extLst>
              </p:cNvPr>
              <p:cNvSpPr txBox="1"/>
              <p:nvPr/>
            </p:nvSpPr>
            <p:spPr>
              <a:xfrm>
                <a:off x="2222139" y="4286309"/>
                <a:ext cx="121828" cy="276999"/>
              </a:xfrm>
              <a:prstGeom prst="rect">
                <a:avLst/>
              </a:prstGeom>
              <a:noFill/>
            </p:spPr>
            <p:txBody>
              <a:bodyPr wrap="none" lIns="0" tIns="0" rIns="0" bIns="0" rtlCol="0">
                <a:spAutoFit/>
              </a:bodyPr>
              <a:lstStyle/>
              <a:p>
                <a:r>
                  <a:rPr lang="en-US" dirty="0"/>
                  <a:t>b</a:t>
                </a:r>
              </a:p>
            </p:txBody>
          </p:sp>
          <p:sp>
            <p:nvSpPr>
              <p:cNvPr id="34" name="TextBox 33">
                <a:extLst>
                  <a:ext uri="{FF2B5EF4-FFF2-40B4-BE49-F238E27FC236}">
                    <a16:creationId xmlns:a16="http://schemas.microsoft.com/office/drawing/2014/main" id="{3895F91D-726F-524D-A8DA-B162E13C4317}"/>
                  </a:ext>
                </a:extLst>
              </p:cNvPr>
              <p:cNvSpPr txBox="1"/>
              <p:nvPr/>
            </p:nvSpPr>
            <p:spPr>
              <a:xfrm>
                <a:off x="1441438" y="5037258"/>
                <a:ext cx="217688" cy="276999"/>
              </a:xfrm>
              <a:prstGeom prst="rect">
                <a:avLst/>
              </a:prstGeom>
              <a:noFill/>
            </p:spPr>
            <p:txBody>
              <a:bodyPr wrap="none" lIns="0" tIns="0" rIns="0" bIns="0" rtlCol="0">
                <a:spAutoFit/>
              </a:bodyPr>
              <a:lstStyle/>
              <a:p>
                <a:r>
                  <a:rPr lang="en-US" dirty="0"/>
                  <a:t>co</a:t>
                </a:r>
              </a:p>
            </p:txBody>
          </p:sp>
          <p:sp>
            <p:nvSpPr>
              <p:cNvPr id="35" name="TextBox 34">
                <a:extLst>
                  <a:ext uri="{FF2B5EF4-FFF2-40B4-BE49-F238E27FC236}">
                    <a16:creationId xmlns:a16="http://schemas.microsoft.com/office/drawing/2014/main" id="{385A1CDA-0697-0146-967D-3428264E0308}"/>
                  </a:ext>
                </a:extLst>
              </p:cNvPr>
              <p:cNvSpPr txBox="1"/>
              <p:nvPr/>
            </p:nvSpPr>
            <p:spPr>
              <a:xfrm>
                <a:off x="1496421" y="4284795"/>
                <a:ext cx="89768" cy="276999"/>
              </a:xfrm>
              <a:prstGeom prst="rect">
                <a:avLst/>
              </a:prstGeom>
              <a:noFill/>
            </p:spPr>
            <p:txBody>
              <a:bodyPr wrap="none" lIns="0" tIns="0" rIns="0" bIns="0" rtlCol="0">
                <a:spAutoFit/>
              </a:bodyPr>
              <a:lstStyle/>
              <a:p>
                <a:r>
                  <a:rPr lang="en-US" dirty="0"/>
                  <a:t>s</a:t>
                </a:r>
              </a:p>
            </p:txBody>
          </p:sp>
          <p:sp>
            <p:nvSpPr>
              <p:cNvPr id="36" name="TextBox 35">
                <a:extLst>
                  <a:ext uri="{FF2B5EF4-FFF2-40B4-BE49-F238E27FC236}">
                    <a16:creationId xmlns:a16="http://schemas.microsoft.com/office/drawing/2014/main" id="{F6493C00-CF09-EE4A-9DD2-2C4B4257D57F}"/>
                  </a:ext>
                </a:extLst>
              </p:cNvPr>
              <p:cNvSpPr txBox="1"/>
              <p:nvPr/>
            </p:nvSpPr>
            <p:spPr>
              <a:xfrm>
                <a:off x="1851255" y="4284796"/>
                <a:ext cx="110608" cy="276999"/>
              </a:xfrm>
              <a:prstGeom prst="rect">
                <a:avLst/>
              </a:prstGeom>
              <a:noFill/>
            </p:spPr>
            <p:txBody>
              <a:bodyPr wrap="none" lIns="0" tIns="0" rIns="0" bIns="0" rtlCol="0">
                <a:spAutoFit/>
              </a:bodyPr>
              <a:lstStyle/>
              <a:p>
                <a:r>
                  <a:rPr lang="en-US" dirty="0"/>
                  <a:t>a</a:t>
                </a:r>
              </a:p>
            </p:txBody>
          </p:sp>
          <p:sp>
            <p:nvSpPr>
              <p:cNvPr id="37" name="TextBox 36">
                <a:extLst>
                  <a:ext uri="{FF2B5EF4-FFF2-40B4-BE49-F238E27FC236}">
                    <a16:creationId xmlns:a16="http://schemas.microsoft.com/office/drawing/2014/main" id="{C7AE48B7-2016-C44D-8D62-2C3E8EDC93CB}"/>
                  </a:ext>
                </a:extLst>
              </p:cNvPr>
              <p:cNvSpPr txBox="1"/>
              <p:nvPr/>
            </p:nvSpPr>
            <p:spPr>
              <a:xfrm>
                <a:off x="2201139" y="5037258"/>
                <a:ext cx="150682" cy="276999"/>
              </a:xfrm>
              <a:prstGeom prst="rect">
                <a:avLst/>
              </a:prstGeom>
              <a:noFill/>
            </p:spPr>
            <p:txBody>
              <a:bodyPr wrap="none" lIns="0" tIns="0" rIns="0" bIns="0" rtlCol="0">
                <a:spAutoFit/>
              </a:bodyPr>
              <a:lstStyle/>
              <a:p>
                <a:r>
                  <a:rPr lang="en-US" dirty="0"/>
                  <a:t>ci</a:t>
                </a:r>
              </a:p>
            </p:txBody>
          </p:sp>
          <p:sp>
            <p:nvSpPr>
              <p:cNvPr id="38" name="TextBox 37">
                <a:extLst>
                  <a:ext uri="{FF2B5EF4-FFF2-40B4-BE49-F238E27FC236}">
                    <a16:creationId xmlns:a16="http://schemas.microsoft.com/office/drawing/2014/main" id="{505CD02D-AB6E-7D4F-9FCF-9E99E6B2FCB3}"/>
                  </a:ext>
                </a:extLst>
              </p:cNvPr>
              <p:cNvSpPr txBox="1"/>
              <p:nvPr/>
            </p:nvSpPr>
            <p:spPr>
              <a:xfrm>
                <a:off x="1790175" y="4664442"/>
                <a:ext cx="212937" cy="282295"/>
              </a:xfrm>
              <a:prstGeom prst="rect">
                <a:avLst/>
              </a:prstGeom>
              <a:noFill/>
            </p:spPr>
            <p:txBody>
              <a:bodyPr wrap="none" lIns="0" tIns="0" rIns="0" bIns="0" rtlCol="0">
                <a:spAutoFit/>
              </a:bodyPr>
              <a:lstStyle/>
              <a:p>
                <a:r>
                  <a:rPr lang="en-US" dirty="0"/>
                  <a:t>FA</a:t>
                </a:r>
              </a:p>
            </p:txBody>
          </p:sp>
          <p:cxnSp>
            <p:nvCxnSpPr>
              <p:cNvPr id="39" name="Straight Arrow Connector 38">
                <a:extLst>
                  <a:ext uri="{FF2B5EF4-FFF2-40B4-BE49-F238E27FC236}">
                    <a16:creationId xmlns:a16="http://schemas.microsoft.com/office/drawing/2014/main" id="{D65EEC16-7244-A345-A7EA-3EE2F02BBD19}"/>
                  </a:ext>
                </a:extLst>
              </p:cNvPr>
              <p:cNvCxnSpPr>
                <a:cxnSpLocks/>
              </p:cNvCxnSpPr>
              <p:nvPr/>
            </p:nvCxnSpPr>
            <p:spPr>
              <a:xfrm>
                <a:off x="1536192" y="3894971"/>
                <a:ext cx="0" cy="36576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EBA74449-B2CD-3F46-855A-CB3BAFB375C7}"/>
                  </a:ext>
                </a:extLst>
              </p:cNvPr>
              <p:cNvCxnSpPr>
                <a:cxnSpLocks/>
              </p:cNvCxnSpPr>
              <p:nvPr/>
            </p:nvCxnSpPr>
            <p:spPr>
              <a:xfrm>
                <a:off x="1901952" y="3894971"/>
                <a:ext cx="0" cy="3657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79830FAF-6529-0A4E-B2D9-828341C216DD}"/>
                  </a:ext>
                </a:extLst>
              </p:cNvPr>
              <p:cNvCxnSpPr>
                <a:cxnSpLocks/>
              </p:cNvCxnSpPr>
              <p:nvPr/>
            </p:nvCxnSpPr>
            <p:spPr>
              <a:xfrm>
                <a:off x="2267712" y="3895344"/>
                <a:ext cx="0" cy="365760"/>
              </a:xfrm>
              <a:prstGeom prst="straightConnector1">
                <a:avLst/>
              </a:prstGeom>
              <a:ln w="127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633D2EB-4B1C-2040-8372-157694ABFAA0}"/>
                  </a:ext>
                </a:extLst>
              </p:cNvPr>
              <p:cNvCxnSpPr>
                <a:cxnSpLocks/>
              </p:cNvCxnSpPr>
              <p:nvPr/>
            </p:nvCxnSpPr>
            <p:spPr>
              <a:xfrm>
                <a:off x="1537956" y="5358384"/>
                <a:ext cx="0" cy="3657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781D51B9-9130-C44C-A1C9-EA7A62A9ED3C}"/>
                  </a:ext>
                </a:extLst>
              </p:cNvPr>
              <p:cNvCxnSpPr>
                <a:cxnSpLocks/>
              </p:cNvCxnSpPr>
              <p:nvPr/>
            </p:nvCxnSpPr>
            <p:spPr>
              <a:xfrm>
                <a:off x="2269476" y="5358384"/>
                <a:ext cx="0" cy="36576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21" name="Rectangle 20">
              <a:extLst>
                <a:ext uri="{FF2B5EF4-FFF2-40B4-BE49-F238E27FC236}">
                  <a16:creationId xmlns:a16="http://schemas.microsoft.com/office/drawing/2014/main" id="{F662E59D-A718-CE45-A86C-57D0CA71B858}"/>
                </a:ext>
              </a:extLst>
            </p:cNvPr>
            <p:cNvSpPr/>
            <p:nvPr/>
          </p:nvSpPr>
          <p:spPr>
            <a:xfrm>
              <a:off x="5227315" y="6175766"/>
              <a:ext cx="1280160" cy="41335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51848111-93FD-AB49-ADD7-B14AB6C02DEC}"/>
                </a:ext>
              </a:extLst>
            </p:cNvPr>
            <p:cNvSpPr txBox="1"/>
            <p:nvPr/>
          </p:nvSpPr>
          <p:spPr>
            <a:xfrm>
              <a:off x="5695315" y="6249880"/>
              <a:ext cx="354264" cy="276999"/>
            </a:xfrm>
            <a:prstGeom prst="rect">
              <a:avLst/>
            </a:prstGeom>
            <a:noFill/>
          </p:spPr>
          <p:txBody>
            <a:bodyPr wrap="none" lIns="0" tIns="0" rIns="0" bIns="0" rtlCol="0">
              <a:spAutoFit/>
            </a:bodyPr>
            <a:lstStyle/>
            <a:p>
              <a:r>
                <a:rPr lang="en-US" dirty="0"/>
                <a:t>DFF</a:t>
              </a:r>
            </a:p>
          </p:txBody>
        </p:sp>
        <p:sp>
          <p:nvSpPr>
            <p:cNvPr id="53" name="Rectangle 52">
              <a:extLst>
                <a:ext uri="{FF2B5EF4-FFF2-40B4-BE49-F238E27FC236}">
                  <a16:creationId xmlns:a16="http://schemas.microsoft.com/office/drawing/2014/main" id="{F6AF7B19-885B-4843-9C36-A182E73F7161}"/>
                </a:ext>
              </a:extLst>
            </p:cNvPr>
            <p:cNvSpPr/>
            <p:nvPr/>
          </p:nvSpPr>
          <p:spPr>
            <a:xfrm>
              <a:off x="5222509" y="4720305"/>
              <a:ext cx="1280160" cy="10972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41754962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err="1"/>
              <a:t>uGEMM</a:t>
            </a:r>
            <a:r>
              <a:rPr lang="en-US" sz="4400" b="1" dirty="0"/>
              <a:t> Energy efficiency </a:t>
            </a:r>
          </a:p>
        </p:txBody>
      </p:sp>
      <p:sp>
        <p:nvSpPr>
          <p:cNvPr id="19" name="TextBox 18">
            <a:extLst>
              <a:ext uri="{FF2B5EF4-FFF2-40B4-BE49-F238E27FC236}">
                <a16:creationId xmlns:a16="http://schemas.microsoft.com/office/drawing/2014/main" id="{52D475C2-FA40-443D-83F9-B50649C34B3D}"/>
              </a:ext>
            </a:extLst>
          </p:cNvPr>
          <p:cNvSpPr txBox="1"/>
          <p:nvPr/>
        </p:nvSpPr>
        <p:spPr>
          <a:xfrm>
            <a:off x="472439" y="1414732"/>
            <a:ext cx="11719561" cy="5245560"/>
          </a:xfrm>
          <a:prstGeom prst="rect">
            <a:avLst/>
          </a:prstGeom>
          <a:noFill/>
        </p:spPr>
        <p:txBody>
          <a:bodyPr wrap="square" rtlCol="0" anchor="t">
            <a:noAutofit/>
          </a:bodyPr>
          <a:lstStyle/>
          <a:p>
            <a:pPr marL="457200" indent="-457200">
              <a:buFont typeface="Wingdings" pitchFamily="2" charset="2"/>
              <a:buChar char="Ø"/>
            </a:pPr>
            <a:r>
              <a:rPr lang="en-US" sz="3200" dirty="0"/>
              <a:t>Compared to other unary designs</a:t>
            </a:r>
          </a:p>
          <a:p>
            <a:pPr marL="914400" lvl="1" indent="-457200">
              <a:buFont typeface="Arial" panose="020B0604020202020204" pitchFamily="34" charset="0"/>
              <a:buChar char="•"/>
            </a:pPr>
            <a:r>
              <a:rPr lang="en-US" sz="2800" dirty="0"/>
              <a:t>Higher energy efficiency, though slightly higher area</a:t>
            </a:r>
          </a:p>
          <a:p>
            <a:pPr marL="914400" lvl="1" indent="-457200">
              <a:buFont typeface="Arial" panose="020B0604020202020204" pitchFamily="34" charset="0"/>
              <a:buChar char="•"/>
            </a:pPr>
            <a:endParaRPr lang="en-US" sz="2800" dirty="0"/>
          </a:p>
          <a:p>
            <a:pPr marL="457200" indent="-457200">
              <a:buFont typeface="Wingdings" pitchFamily="2" charset="2"/>
              <a:buChar char="Ø"/>
            </a:pPr>
            <a:r>
              <a:rPr lang="en-US" sz="3200" dirty="0"/>
              <a:t>Compared to binary bit-parallel designs</a:t>
            </a:r>
          </a:p>
          <a:p>
            <a:pPr marL="914400" lvl="1" indent="-457200">
              <a:buFont typeface="Arial" panose="020B0604020202020204" pitchFamily="34" charset="0"/>
              <a:buChar char="•"/>
            </a:pPr>
            <a:r>
              <a:rPr lang="en-US" sz="2800" dirty="0"/>
              <a:t>Comparable for matrix multiplication</a:t>
            </a:r>
          </a:p>
          <a:p>
            <a:pPr marL="914400" lvl="1" indent="-457200">
              <a:buFont typeface="Arial" panose="020B0604020202020204" pitchFamily="34" charset="0"/>
              <a:buChar char="•"/>
            </a:pPr>
            <a:r>
              <a:rPr lang="en-US" sz="2800" dirty="0"/>
              <a:t>10X higher for matrix convolution</a:t>
            </a:r>
          </a:p>
          <a:p>
            <a:pPr marL="914400" lvl="1" indent="-457200">
              <a:buFont typeface="Arial" panose="020B0604020202020204" pitchFamily="34" charset="0"/>
              <a:buChar char="•"/>
            </a:pPr>
            <a:endParaRPr lang="en-US" sz="2800" dirty="0"/>
          </a:p>
          <a:p>
            <a:pPr marL="457200" indent="-457200">
              <a:buFont typeface="Wingdings" pitchFamily="2" charset="2"/>
              <a:buChar char="Ø"/>
            </a:pPr>
            <a:r>
              <a:rPr lang="en-US" sz="3200" dirty="0"/>
              <a:t>Compared to binary bit-serial designs</a:t>
            </a:r>
          </a:p>
          <a:p>
            <a:pPr marL="914400" lvl="1" indent="-457200">
              <a:buFont typeface="Arial" panose="020B0604020202020204" pitchFamily="34" charset="0"/>
              <a:buChar char="•"/>
            </a:pPr>
            <a:r>
              <a:rPr lang="en-US" sz="2800" dirty="0"/>
              <a:t>5X higher for matrix convolution</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60</a:t>
            </a:fld>
            <a:endParaRPr lang="en-US"/>
          </a:p>
        </p:txBody>
      </p:sp>
    </p:spTree>
    <p:extLst>
      <p:ext uri="{BB962C8B-B14F-4D97-AF65-F5344CB8AC3E}">
        <p14:creationId xmlns:p14="http://schemas.microsoft.com/office/powerpoint/2010/main" val="83782857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806BED-97AE-F94D-B3F0-6E2F33EEE19D}"/>
              </a:ext>
            </a:extLst>
          </p:cNvPr>
          <p:cNvSpPr/>
          <p:nvPr/>
        </p:nvSpPr>
        <p:spPr>
          <a:xfrm>
            <a:off x="0" y="1664664"/>
            <a:ext cx="12192000" cy="182880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t>Thank you!</a:t>
            </a:r>
          </a:p>
          <a:p>
            <a:pPr algn="ctr"/>
            <a:r>
              <a:rPr lang="en-US" sz="4400" b="1" dirty="0"/>
              <a:t>Q &amp; A</a:t>
            </a:r>
          </a:p>
        </p:txBody>
      </p:sp>
    </p:spTree>
    <p:extLst>
      <p:ext uri="{BB962C8B-B14F-4D97-AF65-F5344CB8AC3E}">
        <p14:creationId xmlns:p14="http://schemas.microsoft.com/office/powerpoint/2010/main" val="2884635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Computing paradigm</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7</a:t>
            </a:fld>
            <a:endParaRPr lang="en-US"/>
          </a:p>
        </p:txBody>
      </p:sp>
      <p:graphicFrame>
        <p:nvGraphicFramePr>
          <p:cNvPr id="6" name="Table 5">
            <a:extLst>
              <a:ext uri="{FF2B5EF4-FFF2-40B4-BE49-F238E27FC236}">
                <a16:creationId xmlns:a16="http://schemas.microsoft.com/office/drawing/2014/main" id="{3E672DBA-1711-764E-BC3C-3C9A5E2491D8}"/>
              </a:ext>
            </a:extLst>
          </p:cNvPr>
          <p:cNvGraphicFramePr>
            <a:graphicFrameLocks noGrp="1"/>
          </p:cNvGraphicFramePr>
          <p:nvPr>
            <p:extLst>
              <p:ext uri="{D42A27DB-BD31-4B8C-83A1-F6EECF244321}">
                <p14:modId xmlns:p14="http://schemas.microsoft.com/office/powerpoint/2010/main" val="129836558"/>
              </p:ext>
            </p:extLst>
          </p:nvPr>
        </p:nvGraphicFramePr>
        <p:xfrm>
          <a:off x="2185067" y="1704827"/>
          <a:ext cx="7821865" cy="1483360"/>
        </p:xfrm>
        <a:graphic>
          <a:graphicData uri="http://schemas.openxmlformats.org/drawingml/2006/table">
            <a:tbl>
              <a:tblPr firstRow="1" bandRow="1">
                <a:tableStyleId>{F5AB1C69-6EDB-4FF4-983F-18BD219EF322}</a:tableStyleId>
              </a:tblPr>
              <a:tblGrid>
                <a:gridCol w="1327484">
                  <a:extLst>
                    <a:ext uri="{9D8B030D-6E8A-4147-A177-3AD203B41FA5}">
                      <a16:colId xmlns:a16="http://schemas.microsoft.com/office/drawing/2014/main" val="1236862073"/>
                    </a:ext>
                  </a:extLst>
                </a:gridCol>
                <a:gridCol w="1311442">
                  <a:extLst>
                    <a:ext uri="{9D8B030D-6E8A-4147-A177-3AD203B41FA5}">
                      <a16:colId xmlns:a16="http://schemas.microsoft.com/office/drawing/2014/main" val="3112127529"/>
                    </a:ext>
                  </a:extLst>
                </a:gridCol>
                <a:gridCol w="1179094">
                  <a:extLst>
                    <a:ext uri="{9D8B030D-6E8A-4147-A177-3AD203B41FA5}">
                      <a16:colId xmlns:a16="http://schemas.microsoft.com/office/drawing/2014/main" val="3514742507"/>
                    </a:ext>
                  </a:extLst>
                </a:gridCol>
                <a:gridCol w="1804737">
                  <a:extLst>
                    <a:ext uri="{9D8B030D-6E8A-4147-A177-3AD203B41FA5}">
                      <a16:colId xmlns:a16="http://schemas.microsoft.com/office/drawing/2014/main" val="1247492769"/>
                    </a:ext>
                  </a:extLst>
                </a:gridCol>
                <a:gridCol w="2199108">
                  <a:extLst>
                    <a:ext uri="{9D8B030D-6E8A-4147-A177-3AD203B41FA5}">
                      <a16:colId xmlns:a16="http://schemas.microsoft.com/office/drawing/2014/main" val="3275608378"/>
                    </a:ext>
                  </a:extLst>
                </a:gridCol>
              </a:tblGrid>
              <a:tr h="370840">
                <a:tc gridSpan="2">
                  <a:txBody>
                    <a:bodyPr/>
                    <a:lstStyle/>
                    <a:p>
                      <a:pPr algn="l"/>
                      <a:r>
                        <a:rPr lang="en-US" dirty="0"/>
                        <a:t>Paradigm</a:t>
                      </a:r>
                    </a:p>
                  </a:txBody>
                  <a:tcPr anchor="ctr"/>
                </a:tc>
                <a:tc hMerge="1">
                  <a:txBody>
                    <a:bodyPr/>
                    <a:lstStyle/>
                    <a:p>
                      <a:endParaRPr lang="en-US" dirty="0"/>
                    </a:p>
                  </a:txBody>
                  <a:tcPr/>
                </a:tc>
                <a:tc>
                  <a:txBody>
                    <a:bodyPr/>
                    <a:lstStyle/>
                    <a:p>
                      <a:pPr algn="ctr"/>
                      <a:r>
                        <a:rPr lang="en-US" dirty="0"/>
                        <a:t>Data</a:t>
                      </a:r>
                    </a:p>
                  </a:txBody>
                  <a:tcPr anchor="ctr"/>
                </a:tc>
                <a:tc>
                  <a:txBody>
                    <a:bodyPr/>
                    <a:lstStyle/>
                    <a:p>
                      <a:pPr algn="ctr"/>
                      <a:r>
                        <a:rPr lang="en-US" dirty="0"/>
                        <a:t>Bit significance</a:t>
                      </a:r>
                    </a:p>
                  </a:txBody>
                  <a:tcPr anchor="ctr"/>
                </a:tc>
                <a:tc>
                  <a:txBody>
                    <a:bodyPr/>
                    <a:lstStyle/>
                    <a:p>
                      <a:pPr algn="ctr"/>
                      <a:r>
                        <a:rPr lang="en-US" dirty="0"/>
                        <a:t>Computing domain</a:t>
                      </a:r>
                    </a:p>
                  </a:txBody>
                  <a:tcPr anchor="ctr"/>
                </a:tc>
                <a:extLst>
                  <a:ext uri="{0D108BD9-81ED-4DB2-BD59-A6C34878D82A}">
                    <a16:rowId xmlns:a16="http://schemas.microsoft.com/office/drawing/2014/main" val="4057143883"/>
                  </a:ext>
                </a:extLst>
              </a:tr>
              <a:tr h="370840">
                <a:tc rowSpan="2">
                  <a:txBody>
                    <a:bodyPr/>
                    <a:lstStyle/>
                    <a:p>
                      <a:pPr algn="l"/>
                      <a:r>
                        <a:rPr lang="en-US" dirty="0"/>
                        <a:t>Binary computing</a:t>
                      </a:r>
                    </a:p>
                  </a:txBody>
                  <a:tcPr anchor="ctr"/>
                </a:tc>
                <a:tc>
                  <a:txBody>
                    <a:bodyPr/>
                    <a:lstStyle/>
                    <a:p>
                      <a:r>
                        <a:rPr lang="en-US" dirty="0"/>
                        <a:t>Bit parallel</a:t>
                      </a:r>
                    </a:p>
                  </a:txBody>
                  <a:tcPr anchor="ctr"/>
                </a:tc>
                <a:tc>
                  <a:txBody>
                    <a:bodyPr/>
                    <a:lstStyle/>
                    <a:p>
                      <a:pPr algn="ctr"/>
                      <a:r>
                        <a:rPr lang="en-US" dirty="0"/>
                        <a:t>Parallel</a:t>
                      </a:r>
                    </a:p>
                  </a:txBody>
                  <a:tcPr anchor="ctr"/>
                </a:tc>
                <a:tc>
                  <a:txBody>
                    <a:bodyPr/>
                    <a:lstStyle/>
                    <a:p>
                      <a:pPr algn="ctr"/>
                      <a:r>
                        <a:rPr lang="en-US" dirty="0"/>
                        <a:t>Varying</a:t>
                      </a:r>
                    </a:p>
                  </a:txBody>
                  <a:tcPr anchor="ctr"/>
                </a:tc>
                <a:tc>
                  <a:txBody>
                    <a:bodyPr/>
                    <a:lstStyle/>
                    <a:p>
                      <a:pPr algn="ctr"/>
                      <a:r>
                        <a:rPr lang="en-US" dirty="0"/>
                        <a:t>Spatial</a:t>
                      </a:r>
                    </a:p>
                  </a:txBody>
                  <a:tcPr anchor="ctr"/>
                </a:tc>
                <a:extLst>
                  <a:ext uri="{0D108BD9-81ED-4DB2-BD59-A6C34878D82A}">
                    <a16:rowId xmlns:a16="http://schemas.microsoft.com/office/drawing/2014/main" val="2741166768"/>
                  </a:ext>
                </a:extLst>
              </a:tr>
              <a:tr h="370840">
                <a:tc vMerge="1">
                  <a:txBody>
                    <a:bodyPr/>
                    <a:lstStyle/>
                    <a:p>
                      <a:endParaRPr lang="en-US" dirty="0"/>
                    </a:p>
                  </a:txBody>
                  <a:tcPr/>
                </a:tc>
                <a:tc>
                  <a:txBody>
                    <a:bodyPr/>
                    <a:lstStyle/>
                    <a:p>
                      <a:r>
                        <a:rPr lang="en-US" dirty="0"/>
                        <a:t>Bit serial</a:t>
                      </a:r>
                    </a:p>
                  </a:txBody>
                  <a:tcPr anchor="ctr"/>
                </a:tc>
                <a:tc>
                  <a:txBody>
                    <a:bodyPr/>
                    <a:lstStyle/>
                    <a:p>
                      <a:pPr algn="ctr"/>
                      <a:r>
                        <a:rPr lang="en-US" dirty="0"/>
                        <a:t>Serial</a:t>
                      </a:r>
                    </a:p>
                  </a:txBody>
                  <a:tcPr anchor="ctr"/>
                </a:tc>
                <a:tc>
                  <a:txBody>
                    <a:bodyPr/>
                    <a:lstStyle/>
                    <a:p>
                      <a:pPr algn="ctr"/>
                      <a:r>
                        <a:rPr lang="en-US" dirty="0"/>
                        <a:t>Varying</a:t>
                      </a:r>
                    </a:p>
                  </a:txBody>
                  <a:tcPr anchor="ctr"/>
                </a:tc>
                <a:tc>
                  <a:txBody>
                    <a:bodyPr/>
                    <a:lstStyle/>
                    <a:p>
                      <a:pPr algn="ctr"/>
                      <a:r>
                        <a:rPr lang="en-US" dirty="0"/>
                        <a:t>Temporal</a:t>
                      </a:r>
                    </a:p>
                  </a:txBody>
                  <a:tcPr anchor="ctr"/>
                </a:tc>
                <a:extLst>
                  <a:ext uri="{0D108BD9-81ED-4DB2-BD59-A6C34878D82A}">
                    <a16:rowId xmlns:a16="http://schemas.microsoft.com/office/drawing/2014/main" val="4140720361"/>
                  </a:ext>
                </a:extLst>
              </a:tr>
              <a:tr h="370840">
                <a:tc gridSpan="2">
                  <a:txBody>
                    <a:bodyPr/>
                    <a:lstStyle/>
                    <a:p>
                      <a:pPr algn="l"/>
                      <a:r>
                        <a:rPr lang="en-US" dirty="0"/>
                        <a:t>Unary computing</a:t>
                      </a:r>
                    </a:p>
                  </a:txBody>
                  <a:tcPr anchor="ctr">
                    <a:solidFill>
                      <a:srgbClr val="FF7E79"/>
                    </a:solidFill>
                  </a:tcPr>
                </a:tc>
                <a:tc hMerge="1">
                  <a:txBody>
                    <a:bodyPr/>
                    <a:lstStyle/>
                    <a:p>
                      <a:endParaRPr lang="en-US" dirty="0"/>
                    </a:p>
                  </a:txBody>
                  <a:tcPr/>
                </a:tc>
                <a:tc>
                  <a:txBody>
                    <a:bodyPr/>
                    <a:lstStyle/>
                    <a:p>
                      <a:pPr algn="ctr"/>
                      <a:r>
                        <a:rPr lang="en-US" dirty="0"/>
                        <a:t>Serial</a:t>
                      </a:r>
                    </a:p>
                  </a:txBody>
                  <a:tcPr anchor="ctr">
                    <a:solidFill>
                      <a:srgbClr val="FF7E79"/>
                    </a:solidFill>
                  </a:tcPr>
                </a:tc>
                <a:tc>
                  <a:txBody>
                    <a:bodyPr/>
                    <a:lstStyle/>
                    <a:p>
                      <a:pPr algn="ctr"/>
                      <a:r>
                        <a:rPr lang="en-US" dirty="0"/>
                        <a:t>Equal</a:t>
                      </a:r>
                    </a:p>
                  </a:txBody>
                  <a:tcPr anchor="ctr">
                    <a:solidFill>
                      <a:srgbClr val="FF7E79"/>
                    </a:solidFill>
                  </a:tcPr>
                </a:tc>
                <a:tc>
                  <a:txBody>
                    <a:bodyPr/>
                    <a:lstStyle/>
                    <a:p>
                      <a:pPr algn="ctr"/>
                      <a:r>
                        <a:rPr lang="en-US" dirty="0"/>
                        <a:t>Temporal</a:t>
                      </a:r>
                    </a:p>
                  </a:txBody>
                  <a:tcPr anchor="ctr">
                    <a:solidFill>
                      <a:srgbClr val="FF7E79"/>
                    </a:solidFill>
                  </a:tcPr>
                </a:tc>
                <a:extLst>
                  <a:ext uri="{0D108BD9-81ED-4DB2-BD59-A6C34878D82A}">
                    <a16:rowId xmlns:a16="http://schemas.microsoft.com/office/drawing/2014/main" val="2945834148"/>
                  </a:ext>
                </a:extLst>
              </a:tr>
            </a:tbl>
          </a:graphicData>
        </a:graphic>
      </p:graphicFrame>
      <p:grpSp>
        <p:nvGrpSpPr>
          <p:cNvPr id="3" name="Group 2">
            <a:extLst>
              <a:ext uri="{FF2B5EF4-FFF2-40B4-BE49-F238E27FC236}">
                <a16:creationId xmlns:a16="http://schemas.microsoft.com/office/drawing/2014/main" id="{986FA919-96A9-C442-B671-96121F33B307}"/>
              </a:ext>
            </a:extLst>
          </p:cNvPr>
          <p:cNvGrpSpPr/>
          <p:nvPr/>
        </p:nvGrpSpPr>
        <p:grpSpPr>
          <a:xfrm>
            <a:off x="3023500" y="3793089"/>
            <a:ext cx="6144998" cy="1779185"/>
            <a:chOff x="3023500" y="3793089"/>
            <a:chExt cx="6144998" cy="1779185"/>
          </a:xfrm>
        </p:grpSpPr>
        <p:cxnSp>
          <p:nvCxnSpPr>
            <p:cNvPr id="13" name="Straight Arrow Connector 12">
              <a:extLst>
                <a:ext uri="{FF2B5EF4-FFF2-40B4-BE49-F238E27FC236}">
                  <a16:creationId xmlns:a16="http://schemas.microsoft.com/office/drawing/2014/main" id="{E1837769-45C9-7D4F-B9F9-24E30BF95E3B}"/>
                </a:ext>
              </a:extLst>
            </p:cNvPr>
            <p:cNvCxnSpPr>
              <a:cxnSpLocks/>
            </p:cNvCxnSpPr>
            <p:nvPr/>
          </p:nvCxnSpPr>
          <p:spPr>
            <a:xfrm flipH="1">
              <a:off x="6736079" y="5011602"/>
              <a:ext cx="365760"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E20AF10-2708-634E-96CE-E6A0571222D9}"/>
                </a:ext>
              </a:extLst>
            </p:cNvPr>
            <p:cNvCxnSpPr>
              <a:cxnSpLocks/>
            </p:cNvCxnSpPr>
            <p:nvPr/>
          </p:nvCxnSpPr>
          <p:spPr>
            <a:xfrm flipH="1">
              <a:off x="5088106" y="5282851"/>
              <a:ext cx="365760"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CFB5E8C9-32C4-2747-959D-AB22DB3E9FDC}"/>
                </a:ext>
              </a:extLst>
            </p:cNvPr>
            <p:cNvCxnSpPr>
              <a:cxnSpLocks/>
            </p:cNvCxnSpPr>
            <p:nvPr/>
          </p:nvCxnSpPr>
          <p:spPr>
            <a:xfrm flipH="1">
              <a:off x="5094756" y="4734211"/>
              <a:ext cx="365760"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6D8D2AB0-7EE7-B445-9183-A337824B2B3B}"/>
                </a:ext>
              </a:extLst>
            </p:cNvPr>
            <p:cNvSpPr/>
            <p:nvPr/>
          </p:nvSpPr>
          <p:spPr>
            <a:xfrm>
              <a:off x="3023500" y="4595711"/>
              <a:ext cx="2045432" cy="276999"/>
            </a:xfrm>
            <a:prstGeom prst="rect">
              <a:avLst/>
            </a:prstGeom>
          </p:spPr>
          <p:txBody>
            <a:bodyPr wrap="none" lIns="0" tIns="0" rIns="0" bIns="0">
              <a:spAutoFit/>
            </a:bodyPr>
            <a:lstStyle/>
            <a:p>
              <a:r>
                <a:rPr lang="en-US" dirty="0"/>
                <a:t>0100 1000 0010 0010</a:t>
              </a:r>
            </a:p>
          </p:txBody>
        </p:sp>
        <p:sp>
          <p:nvSpPr>
            <p:cNvPr id="20" name="Rectangle 19">
              <a:extLst>
                <a:ext uri="{FF2B5EF4-FFF2-40B4-BE49-F238E27FC236}">
                  <a16:creationId xmlns:a16="http://schemas.microsoft.com/office/drawing/2014/main" id="{C723683E-6125-7846-88EB-AD7BD8FF4BA5}"/>
                </a:ext>
              </a:extLst>
            </p:cNvPr>
            <p:cNvSpPr/>
            <p:nvPr/>
          </p:nvSpPr>
          <p:spPr>
            <a:xfrm>
              <a:off x="3023500" y="5144351"/>
              <a:ext cx="2045432" cy="276999"/>
            </a:xfrm>
            <a:prstGeom prst="rect">
              <a:avLst/>
            </a:prstGeom>
          </p:spPr>
          <p:txBody>
            <a:bodyPr wrap="none" lIns="0" tIns="0" rIns="0" bIns="0">
              <a:spAutoFit/>
            </a:bodyPr>
            <a:lstStyle/>
            <a:p>
              <a:r>
                <a:rPr lang="en-US" dirty="0"/>
                <a:t>1101 0110 1010 1011</a:t>
              </a:r>
            </a:p>
          </p:txBody>
        </p:sp>
        <p:sp>
          <p:nvSpPr>
            <p:cNvPr id="23" name="Rectangle 22">
              <a:extLst>
                <a:ext uri="{FF2B5EF4-FFF2-40B4-BE49-F238E27FC236}">
                  <a16:creationId xmlns:a16="http://schemas.microsoft.com/office/drawing/2014/main" id="{A3E3713E-0F5B-F247-80B2-3478A014F6BD}"/>
                </a:ext>
              </a:extLst>
            </p:cNvPr>
            <p:cNvSpPr/>
            <p:nvPr/>
          </p:nvSpPr>
          <p:spPr>
            <a:xfrm>
              <a:off x="7123066" y="4867352"/>
              <a:ext cx="2045432" cy="276999"/>
            </a:xfrm>
            <a:prstGeom prst="rect">
              <a:avLst/>
            </a:prstGeom>
          </p:spPr>
          <p:txBody>
            <a:bodyPr wrap="none" lIns="0" tIns="0" rIns="0" bIns="0">
              <a:spAutoFit/>
            </a:bodyPr>
            <a:lstStyle/>
            <a:p>
              <a:r>
                <a:rPr lang="en-US" dirty="0"/>
                <a:t>1100 1010 1010 0010</a:t>
              </a:r>
            </a:p>
          </p:txBody>
        </p:sp>
        <p:cxnSp>
          <p:nvCxnSpPr>
            <p:cNvPr id="37" name="Straight Arrow Connector 36">
              <a:extLst>
                <a:ext uri="{FF2B5EF4-FFF2-40B4-BE49-F238E27FC236}">
                  <a16:creationId xmlns:a16="http://schemas.microsoft.com/office/drawing/2014/main" id="{E59E40AE-E345-7D4C-A516-4DB553201E43}"/>
                </a:ext>
              </a:extLst>
            </p:cNvPr>
            <p:cNvCxnSpPr>
              <a:cxnSpLocks/>
            </p:cNvCxnSpPr>
            <p:nvPr/>
          </p:nvCxnSpPr>
          <p:spPr>
            <a:xfrm flipH="1">
              <a:off x="3023500" y="4134627"/>
              <a:ext cx="2020824" cy="0"/>
            </a:xfrm>
            <a:prstGeom prst="straightConnector1">
              <a:avLst/>
            </a:prstGeom>
            <a:ln w="12700">
              <a:solidFill>
                <a:schemeClr val="tx1"/>
              </a:solidFill>
              <a:prstDash val="dash"/>
              <a:headEnd type="stealth"/>
              <a:tailEnd type="stealth"/>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56D3F9FC-1269-4945-AFF3-42DC1A09EC99}"/>
                </a:ext>
              </a:extLst>
            </p:cNvPr>
            <p:cNvSpPr/>
            <p:nvPr/>
          </p:nvSpPr>
          <p:spPr>
            <a:xfrm>
              <a:off x="3625299" y="3793089"/>
              <a:ext cx="628377" cy="276999"/>
            </a:xfrm>
            <a:prstGeom prst="rect">
              <a:avLst/>
            </a:prstGeom>
          </p:spPr>
          <p:txBody>
            <a:bodyPr wrap="none" lIns="0" tIns="0" rIns="0" bIns="0">
              <a:spAutoFit/>
            </a:bodyPr>
            <a:lstStyle/>
            <a:p>
              <a:r>
                <a:rPr lang="en-US" dirty="0"/>
                <a:t>16 bits</a:t>
              </a:r>
            </a:p>
          </p:txBody>
        </p:sp>
        <p:sp>
          <p:nvSpPr>
            <p:cNvPr id="24" name="Rectangle 23">
              <a:extLst>
                <a:ext uri="{FF2B5EF4-FFF2-40B4-BE49-F238E27FC236}">
                  <a16:creationId xmlns:a16="http://schemas.microsoft.com/office/drawing/2014/main" id="{E748B444-8C58-0F42-B1A2-1F57A6AB1D72}"/>
                </a:ext>
              </a:extLst>
            </p:cNvPr>
            <p:cNvSpPr/>
            <p:nvPr/>
          </p:nvSpPr>
          <p:spPr>
            <a:xfrm>
              <a:off x="5455919" y="4474994"/>
              <a:ext cx="1280160" cy="10972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a:extLst>
                <a:ext uri="{FF2B5EF4-FFF2-40B4-BE49-F238E27FC236}">
                  <a16:creationId xmlns:a16="http://schemas.microsoft.com/office/drawing/2014/main" id="{A0746202-AB61-A949-9D56-C0DDA4660067}"/>
                </a:ext>
              </a:extLst>
            </p:cNvPr>
            <p:cNvSpPr txBox="1"/>
            <p:nvPr/>
          </p:nvSpPr>
          <p:spPr>
            <a:xfrm>
              <a:off x="5598491" y="4867352"/>
              <a:ext cx="995016" cy="276999"/>
            </a:xfrm>
            <a:prstGeom prst="rect">
              <a:avLst/>
            </a:prstGeom>
            <a:noFill/>
          </p:spPr>
          <p:txBody>
            <a:bodyPr wrap="none" lIns="0" tIns="0" rIns="0" bIns="0" rtlCol="0">
              <a:spAutoFit/>
            </a:bodyPr>
            <a:lstStyle/>
            <a:p>
              <a:r>
                <a:rPr lang="en-US" dirty="0"/>
                <a:t>Unary Add</a:t>
              </a:r>
            </a:p>
          </p:txBody>
        </p:sp>
      </p:grpSp>
    </p:spTree>
    <p:extLst>
      <p:ext uri="{BB962C8B-B14F-4D97-AF65-F5344CB8AC3E}">
        <p14:creationId xmlns:p14="http://schemas.microsoft.com/office/powerpoint/2010/main" val="26807800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Unary computing scheme</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8</a:t>
            </a:fld>
            <a:endParaRPr lang="en-US" dirty="0"/>
          </a:p>
        </p:txBody>
      </p:sp>
      <p:graphicFrame>
        <p:nvGraphicFramePr>
          <p:cNvPr id="2" name="Table 1">
            <a:extLst>
              <a:ext uri="{FF2B5EF4-FFF2-40B4-BE49-F238E27FC236}">
                <a16:creationId xmlns:a16="http://schemas.microsoft.com/office/drawing/2014/main" id="{AFFE558F-C3E9-B24D-A936-C7EC1B077FAB}"/>
              </a:ext>
            </a:extLst>
          </p:cNvPr>
          <p:cNvGraphicFramePr>
            <a:graphicFrameLocks noGrp="1"/>
          </p:cNvGraphicFramePr>
          <p:nvPr>
            <p:extLst>
              <p:ext uri="{D42A27DB-BD31-4B8C-83A1-F6EECF244321}">
                <p14:modId xmlns:p14="http://schemas.microsoft.com/office/powerpoint/2010/main" val="3795540944"/>
              </p:ext>
            </p:extLst>
          </p:nvPr>
        </p:nvGraphicFramePr>
        <p:xfrm>
          <a:off x="1836429" y="1700784"/>
          <a:ext cx="8519142" cy="1112520"/>
        </p:xfrm>
        <a:graphic>
          <a:graphicData uri="http://schemas.openxmlformats.org/drawingml/2006/table">
            <a:tbl>
              <a:tblPr firstRow="1" bandRow="1">
                <a:tableStyleId>{F5AB1C69-6EDB-4FF4-983F-18BD219EF322}</a:tableStyleId>
              </a:tblPr>
              <a:tblGrid>
                <a:gridCol w="2311400">
                  <a:extLst>
                    <a:ext uri="{9D8B030D-6E8A-4147-A177-3AD203B41FA5}">
                      <a16:colId xmlns:a16="http://schemas.microsoft.com/office/drawing/2014/main" val="160757940"/>
                    </a:ext>
                  </a:extLst>
                </a:gridCol>
                <a:gridCol w="1940150">
                  <a:extLst>
                    <a:ext uri="{9D8B030D-6E8A-4147-A177-3AD203B41FA5}">
                      <a16:colId xmlns:a16="http://schemas.microsoft.com/office/drawing/2014/main" val="4172354850"/>
                    </a:ext>
                  </a:extLst>
                </a:gridCol>
                <a:gridCol w="4267592">
                  <a:extLst>
                    <a:ext uri="{9D8B030D-6E8A-4147-A177-3AD203B41FA5}">
                      <a16:colId xmlns:a16="http://schemas.microsoft.com/office/drawing/2014/main" val="634428117"/>
                    </a:ext>
                  </a:extLst>
                </a:gridCol>
              </a:tblGrid>
              <a:tr h="370840">
                <a:tc>
                  <a:txBody>
                    <a:bodyPr/>
                    <a:lstStyle/>
                    <a:p>
                      <a:pPr algn="l"/>
                      <a:r>
                        <a:rPr lang="en-US" dirty="0"/>
                        <a:t>Scheme</a:t>
                      </a:r>
                    </a:p>
                  </a:txBody>
                  <a:tcPr anchor="ctr"/>
                </a:tc>
                <a:tc>
                  <a:txBody>
                    <a:bodyPr/>
                    <a:lstStyle/>
                    <a:p>
                      <a:pPr algn="ctr"/>
                      <a:r>
                        <a:rPr lang="en-US" dirty="0"/>
                        <a:t>Bit stream</a:t>
                      </a:r>
                    </a:p>
                  </a:txBody>
                  <a:tcPr anchor="ctr"/>
                </a:tc>
                <a:tc>
                  <a:txBody>
                    <a:bodyPr/>
                    <a:lstStyle/>
                    <a:p>
                      <a:pPr algn="ctr"/>
                      <a:r>
                        <a:rPr lang="en-US" dirty="0"/>
                        <a:t>Application</a:t>
                      </a:r>
                    </a:p>
                  </a:txBody>
                  <a:tcPr anchor="ctr"/>
                </a:tc>
                <a:extLst>
                  <a:ext uri="{0D108BD9-81ED-4DB2-BD59-A6C34878D82A}">
                    <a16:rowId xmlns:a16="http://schemas.microsoft.com/office/drawing/2014/main" val="1480644165"/>
                  </a:ext>
                </a:extLst>
              </a:tr>
              <a:tr h="370840">
                <a:tc>
                  <a:txBody>
                    <a:bodyPr/>
                    <a:lstStyle/>
                    <a:p>
                      <a:r>
                        <a:rPr lang="en-US" dirty="0"/>
                        <a:t>Stochastic computing</a:t>
                      </a:r>
                    </a:p>
                  </a:txBody>
                  <a:tcPr anchor="ctr">
                    <a:solidFill>
                      <a:srgbClr val="FF7E79"/>
                    </a:solidFill>
                  </a:tcPr>
                </a:tc>
                <a:tc>
                  <a:txBody>
                    <a:bodyPr/>
                    <a:lstStyle/>
                    <a:p>
                      <a:pPr algn="ctr"/>
                      <a:r>
                        <a:rPr lang="en-US" dirty="0"/>
                        <a:t>Rate coding</a:t>
                      </a:r>
                    </a:p>
                  </a:txBody>
                  <a:tcPr anchor="ctr">
                    <a:solidFill>
                      <a:srgbClr val="FF7E79"/>
                    </a:solidFill>
                  </a:tcPr>
                </a:tc>
                <a:tc>
                  <a:txBody>
                    <a:bodyPr/>
                    <a:lstStyle/>
                    <a:p>
                      <a:pPr algn="ctr"/>
                      <a:r>
                        <a:rPr lang="en-US" dirty="0"/>
                        <a:t>LDPC, image  processing, machine learning</a:t>
                      </a:r>
                    </a:p>
                  </a:txBody>
                  <a:tcPr anchor="ctr">
                    <a:solidFill>
                      <a:srgbClr val="FF7E79"/>
                    </a:solidFill>
                  </a:tcPr>
                </a:tc>
                <a:extLst>
                  <a:ext uri="{0D108BD9-81ED-4DB2-BD59-A6C34878D82A}">
                    <a16:rowId xmlns:a16="http://schemas.microsoft.com/office/drawing/2014/main" val="2567455805"/>
                  </a:ext>
                </a:extLst>
              </a:tr>
              <a:tr h="370840">
                <a:tc>
                  <a:txBody>
                    <a:bodyPr/>
                    <a:lstStyle/>
                    <a:p>
                      <a:r>
                        <a:rPr lang="en-US" dirty="0"/>
                        <a:t>Race logic</a:t>
                      </a:r>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227268761"/>
                  </a:ext>
                </a:extLst>
              </a:tr>
            </a:tbl>
          </a:graphicData>
        </a:graphic>
      </p:graphicFrame>
      <p:sp>
        <p:nvSpPr>
          <p:cNvPr id="33" name="Rectangle 32">
            <a:extLst>
              <a:ext uri="{FF2B5EF4-FFF2-40B4-BE49-F238E27FC236}">
                <a16:creationId xmlns:a16="http://schemas.microsoft.com/office/drawing/2014/main" id="{E7E01842-57D4-FD49-A5A4-22C0F2F1B8E1}"/>
              </a:ext>
            </a:extLst>
          </p:cNvPr>
          <p:cNvSpPr/>
          <p:nvPr/>
        </p:nvSpPr>
        <p:spPr>
          <a:xfrm>
            <a:off x="5073281" y="3426595"/>
            <a:ext cx="2040623" cy="276999"/>
          </a:xfrm>
          <a:prstGeom prst="rect">
            <a:avLst/>
          </a:prstGeom>
        </p:spPr>
        <p:txBody>
          <a:bodyPr wrap="none" lIns="0" tIns="0" rIns="0" bIns="0">
            <a:spAutoFit/>
          </a:bodyPr>
          <a:lstStyle/>
          <a:p>
            <a:r>
              <a:rPr lang="en-US" dirty="0"/>
              <a:t>1101 1000 1010 1010</a:t>
            </a:r>
          </a:p>
        </p:txBody>
      </p:sp>
      <p:sp>
        <p:nvSpPr>
          <p:cNvPr id="37" name="Rectangle 36">
            <a:extLst>
              <a:ext uri="{FF2B5EF4-FFF2-40B4-BE49-F238E27FC236}">
                <a16:creationId xmlns:a16="http://schemas.microsoft.com/office/drawing/2014/main" id="{7F6309B3-3E62-DE48-8B4D-92C674DAC6A7}"/>
              </a:ext>
            </a:extLst>
          </p:cNvPr>
          <p:cNvSpPr/>
          <p:nvPr/>
        </p:nvSpPr>
        <p:spPr>
          <a:xfrm>
            <a:off x="7483893" y="3424735"/>
            <a:ext cx="482504" cy="276999"/>
          </a:xfrm>
          <a:prstGeom prst="rect">
            <a:avLst/>
          </a:prstGeom>
        </p:spPr>
        <p:txBody>
          <a:bodyPr wrap="none" lIns="0" tIns="0" rIns="0" bIns="0">
            <a:spAutoFit/>
          </a:bodyPr>
          <a:lstStyle/>
          <a:p>
            <a:r>
              <a:rPr lang="en-US" dirty="0"/>
              <a:t>  8 1s</a:t>
            </a:r>
          </a:p>
        </p:txBody>
      </p:sp>
      <p:sp>
        <p:nvSpPr>
          <p:cNvPr id="40" name="Rectangle 39">
            <a:extLst>
              <a:ext uri="{FF2B5EF4-FFF2-40B4-BE49-F238E27FC236}">
                <a16:creationId xmlns:a16="http://schemas.microsoft.com/office/drawing/2014/main" id="{0CB1FABB-2787-0945-8260-E4841515588A}"/>
              </a:ext>
            </a:extLst>
          </p:cNvPr>
          <p:cNvSpPr/>
          <p:nvPr/>
        </p:nvSpPr>
        <p:spPr>
          <a:xfrm>
            <a:off x="1836429" y="3283364"/>
            <a:ext cx="2787301" cy="553998"/>
          </a:xfrm>
          <a:prstGeom prst="rect">
            <a:avLst/>
          </a:prstGeom>
        </p:spPr>
        <p:txBody>
          <a:bodyPr wrap="none" lIns="0" tIns="0" rIns="0" bIns="0">
            <a:spAutoFit/>
          </a:bodyPr>
          <a:lstStyle/>
          <a:p>
            <a:r>
              <a:rPr lang="en-US" dirty="0"/>
              <a:t>Bit stream as data.</a:t>
            </a:r>
          </a:p>
          <a:p>
            <a:r>
              <a:rPr lang="en-US" dirty="0">
                <a:solidFill>
                  <a:srgbClr val="FF0000"/>
                </a:solidFill>
              </a:rPr>
              <a:t>Probability</a:t>
            </a:r>
            <a:r>
              <a:rPr lang="en-US" dirty="0"/>
              <a:t> of 1s matters only.</a:t>
            </a:r>
          </a:p>
        </p:txBody>
      </p:sp>
      <p:grpSp>
        <p:nvGrpSpPr>
          <p:cNvPr id="42" name="Group 41">
            <a:extLst>
              <a:ext uri="{FF2B5EF4-FFF2-40B4-BE49-F238E27FC236}">
                <a16:creationId xmlns:a16="http://schemas.microsoft.com/office/drawing/2014/main" id="{A429494B-5A7B-A54F-9EE1-0D87120217B2}"/>
              </a:ext>
            </a:extLst>
          </p:cNvPr>
          <p:cNvGrpSpPr/>
          <p:nvPr/>
        </p:nvGrpSpPr>
        <p:grpSpPr>
          <a:xfrm>
            <a:off x="4984893" y="4406922"/>
            <a:ext cx="2222208" cy="1201775"/>
            <a:chOff x="7990061" y="4777741"/>
            <a:chExt cx="2222208" cy="1201775"/>
          </a:xfrm>
        </p:grpSpPr>
        <p:sp>
          <p:nvSpPr>
            <p:cNvPr id="43" name="Triangle 42">
              <a:extLst>
                <a:ext uri="{FF2B5EF4-FFF2-40B4-BE49-F238E27FC236}">
                  <a16:creationId xmlns:a16="http://schemas.microsoft.com/office/drawing/2014/main" id="{BCEE6924-3D87-014A-AEF5-6DE8E46F0153}"/>
                </a:ext>
              </a:extLst>
            </p:cNvPr>
            <p:cNvSpPr/>
            <p:nvPr/>
          </p:nvSpPr>
          <p:spPr>
            <a:xfrm rot="5400000">
              <a:off x="8868226" y="5088343"/>
              <a:ext cx="1201775" cy="580572"/>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panose="020F0502020204030204" pitchFamily="34" charset="0"/>
                <a:ea typeface="Cambria Math" panose="02040503050406030204" pitchFamily="18" charset="0"/>
                <a:cs typeface="Calibri" panose="020F0502020204030204" pitchFamily="34" charset="0"/>
              </a:endParaRPr>
            </a:p>
          </p:txBody>
        </p:sp>
        <p:sp>
          <p:nvSpPr>
            <p:cNvPr id="44" name="Rectangle 43">
              <a:extLst>
                <a:ext uri="{FF2B5EF4-FFF2-40B4-BE49-F238E27FC236}">
                  <a16:creationId xmlns:a16="http://schemas.microsoft.com/office/drawing/2014/main" id="{4BA9A339-6BC5-814B-8BCE-BEAB2613BB1C}"/>
                </a:ext>
              </a:extLst>
            </p:cNvPr>
            <p:cNvSpPr/>
            <p:nvPr/>
          </p:nvSpPr>
          <p:spPr>
            <a:xfrm>
              <a:off x="7990061" y="5007713"/>
              <a:ext cx="725714" cy="26758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alibri" panose="020F0502020204030204" pitchFamily="34" charset="0"/>
                  <a:ea typeface="Cambria Math" panose="02040503050406030204" pitchFamily="18" charset="0"/>
                  <a:cs typeface="Calibri" panose="020F0502020204030204" pitchFamily="34" charset="0"/>
                </a:rPr>
                <a:t>SRC</a:t>
              </a:r>
            </a:p>
          </p:txBody>
        </p:sp>
        <p:sp>
          <p:nvSpPr>
            <p:cNvPr id="45" name="Rectangle 44">
              <a:extLst>
                <a:ext uri="{FF2B5EF4-FFF2-40B4-BE49-F238E27FC236}">
                  <a16:creationId xmlns:a16="http://schemas.microsoft.com/office/drawing/2014/main" id="{5EEA9482-D603-624D-B9C5-4BA3C42FA954}"/>
                </a:ext>
              </a:extLst>
            </p:cNvPr>
            <p:cNvSpPr/>
            <p:nvPr/>
          </p:nvSpPr>
          <p:spPr>
            <a:xfrm>
              <a:off x="7990061" y="5497655"/>
              <a:ext cx="725714" cy="26758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latin typeface="Calibri" panose="020F0502020204030204" pitchFamily="34" charset="0"/>
                  <a:ea typeface="Cambria Math" panose="02040503050406030204" pitchFamily="18" charset="0"/>
                  <a:cs typeface="Calibri" panose="020F0502020204030204" pitchFamily="34" charset="0"/>
                </a:rPr>
                <a:t>RNG</a:t>
              </a:r>
            </a:p>
          </p:txBody>
        </p:sp>
        <p:sp>
          <p:nvSpPr>
            <p:cNvPr id="46" name="Rectangle 45">
              <a:extLst>
                <a:ext uri="{FF2B5EF4-FFF2-40B4-BE49-F238E27FC236}">
                  <a16:creationId xmlns:a16="http://schemas.microsoft.com/office/drawing/2014/main" id="{2E9A9FB3-3935-D84A-AB0E-D10CB9513082}"/>
                </a:ext>
              </a:extLst>
            </p:cNvPr>
            <p:cNvSpPr/>
            <p:nvPr/>
          </p:nvSpPr>
          <p:spPr>
            <a:xfrm rot="5400000">
              <a:off x="9067968" y="5201099"/>
              <a:ext cx="633507" cy="369332"/>
            </a:xfrm>
            <a:prstGeom prst="rect">
              <a:avLst/>
            </a:prstGeom>
          </p:spPr>
          <p:txBody>
            <a:bodyPr wrap="none">
              <a:spAutoFit/>
            </a:bodyPr>
            <a:lstStyle/>
            <a:p>
              <a:pPr algn="ctr"/>
              <a:r>
                <a:rPr lang="en-US" dirty="0">
                  <a:latin typeface="Calibri" panose="020F0502020204030204" pitchFamily="34" charset="0"/>
                  <a:ea typeface="Cambria Math" panose="02040503050406030204" pitchFamily="18" charset="0"/>
                  <a:cs typeface="Calibri" panose="020F0502020204030204" pitchFamily="34" charset="0"/>
                </a:rPr>
                <a:t>CMP</a:t>
              </a:r>
            </a:p>
          </p:txBody>
        </p:sp>
        <p:cxnSp>
          <p:nvCxnSpPr>
            <p:cNvPr id="47" name="Straight Arrow Connector 46">
              <a:extLst>
                <a:ext uri="{FF2B5EF4-FFF2-40B4-BE49-F238E27FC236}">
                  <a16:creationId xmlns:a16="http://schemas.microsoft.com/office/drawing/2014/main" id="{24F96D46-25AD-8D4B-8FAC-8A4A7F632A2E}"/>
                </a:ext>
              </a:extLst>
            </p:cNvPr>
            <p:cNvCxnSpPr>
              <a:cxnSpLocks/>
            </p:cNvCxnSpPr>
            <p:nvPr/>
          </p:nvCxnSpPr>
          <p:spPr>
            <a:xfrm flipH="1">
              <a:off x="8715772" y="5141860"/>
              <a:ext cx="452869"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DFC3FB78-291F-EC4B-A72A-59752F1F174A}"/>
                </a:ext>
              </a:extLst>
            </p:cNvPr>
            <p:cNvCxnSpPr>
              <a:cxnSpLocks/>
            </p:cNvCxnSpPr>
            <p:nvPr/>
          </p:nvCxnSpPr>
          <p:spPr>
            <a:xfrm flipH="1">
              <a:off x="8715772" y="5628774"/>
              <a:ext cx="452869"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9468517A-6F3A-344C-8295-0A4FED26F810}"/>
                </a:ext>
              </a:extLst>
            </p:cNvPr>
            <p:cNvCxnSpPr>
              <a:cxnSpLocks/>
            </p:cNvCxnSpPr>
            <p:nvPr/>
          </p:nvCxnSpPr>
          <p:spPr>
            <a:xfrm flipH="1">
              <a:off x="9759400" y="5384132"/>
              <a:ext cx="452869"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50" name="Rectangle 49">
            <a:extLst>
              <a:ext uri="{FF2B5EF4-FFF2-40B4-BE49-F238E27FC236}">
                <a16:creationId xmlns:a16="http://schemas.microsoft.com/office/drawing/2014/main" id="{9336F862-5161-4D48-872D-FF7E737A9BE0}"/>
              </a:ext>
            </a:extLst>
          </p:cNvPr>
          <p:cNvSpPr/>
          <p:nvPr/>
        </p:nvSpPr>
        <p:spPr>
          <a:xfrm>
            <a:off x="7362237" y="4876446"/>
            <a:ext cx="626775" cy="276999"/>
          </a:xfrm>
          <a:prstGeom prst="rect">
            <a:avLst/>
          </a:prstGeom>
        </p:spPr>
        <p:txBody>
          <a:bodyPr wrap="none" lIns="0" tIns="0" rIns="0" bIns="0">
            <a:spAutoFit/>
          </a:bodyPr>
          <a:lstStyle/>
          <a:p>
            <a:r>
              <a:rPr lang="en-US" dirty="0"/>
              <a:t>…1010</a:t>
            </a:r>
          </a:p>
        </p:txBody>
      </p:sp>
      <p:sp>
        <p:nvSpPr>
          <p:cNvPr id="51" name="Rectangle 50">
            <a:extLst>
              <a:ext uri="{FF2B5EF4-FFF2-40B4-BE49-F238E27FC236}">
                <a16:creationId xmlns:a16="http://schemas.microsoft.com/office/drawing/2014/main" id="{A7047C87-2082-9F4D-B8AA-372A5DB5E1EC}"/>
              </a:ext>
            </a:extLst>
          </p:cNvPr>
          <p:cNvSpPr/>
          <p:nvPr/>
        </p:nvSpPr>
        <p:spPr>
          <a:xfrm>
            <a:off x="4231804" y="5126836"/>
            <a:ext cx="626775" cy="276999"/>
          </a:xfrm>
          <a:prstGeom prst="rect">
            <a:avLst/>
          </a:prstGeom>
        </p:spPr>
        <p:txBody>
          <a:bodyPr wrap="none" lIns="0" tIns="0" rIns="0" bIns="0">
            <a:spAutoFit/>
          </a:bodyPr>
          <a:lstStyle/>
          <a:p>
            <a:r>
              <a:rPr lang="en-US" dirty="0"/>
              <a:t>…3819</a:t>
            </a:r>
          </a:p>
        </p:txBody>
      </p:sp>
      <p:sp>
        <p:nvSpPr>
          <p:cNvPr id="52" name="Rectangle 51">
            <a:extLst>
              <a:ext uri="{FF2B5EF4-FFF2-40B4-BE49-F238E27FC236}">
                <a16:creationId xmlns:a16="http://schemas.microsoft.com/office/drawing/2014/main" id="{14506037-B13B-A645-880F-EFAFC4E1EFC6}"/>
              </a:ext>
            </a:extLst>
          </p:cNvPr>
          <p:cNvSpPr/>
          <p:nvPr/>
        </p:nvSpPr>
        <p:spPr>
          <a:xfrm>
            <a:off x="4231804" y="4632187"/>
            <a:ext cx="626775" cy="276999"/>
          </a:xfrm>
          <a:prstGeom prst="rect">
            <a:avLst/>
          </a:prstGeom>
        </p:spPr>
        <p:txBody>
          <a:bodyPr wrap="none" lIns="0" tIns="0" rIns="0" bIns="0">
            <a:spAutoFit/>
          </a:bodyPr>
          <a:lstStyle/>
          <a:p>
            <a:r>
              <a:rPr lang="en-US" dirty="0"/>
              <a:t>…8888</a:t>
            </a:r>
          </a:p>
        </p:txBody>
      </p:sp>
      <p:sp>
        <p:nvSpPr>
          <p:cNvPr id="3" name="Rectangle 2">
            <a:extLst>
              <a:ext uri="{FF2B5EF4-FFF2-40B4-BE49-F238E27FC236}">
                <a16:creationId xmlns:a16="http://schemas.microsoft.com/office/drawing/2014/main" id="{C37B6156-6C72-834E-8AE7-5A12A2392295}"/>
              </a:ext>
            </a:extLst>
          </p:cNvPr>
          <p:cNvSpPr/>
          <p:nvPr/>
        </p:nvSpPr>
        <p:spPr>
          <a:xfrm>
            <a:off x="8144148" y="4823144"/>
            <a:ext cx="2282484" cy="369332"/>
          </a:xfrm>
          <a:prstGeom prst="rect">
            <a:avLst/>
          </a:prstGeom>
        </p:spPr>
        <p:txBody>
          <a:bodyPr wrap="none">
            <a:spAutoFit/>
          </a:bodyPr>
          <a:lstStyle/>
          <a:p>
            <a:pPr lvl="0">
              <a:defRPr/>
            </a:pPr>
            <a:r>
              <a:rPr lang="en-US" dirty="0">
                <a:solidFill>
                  <a:srgbClr val="FF0000"/>
                </a:solidFill>
              </a:rPr>
              <a:t>Randomly</a:t>
            </a:r>
            <a:r>
              <a:rPr lang="en-US" dirty="0"/>
              <a:t> determined</a:t>
            </a:r>
          </a:p>
        </p:txBody>
      </p:sp>
    </p:spTree>
    <p:extLst>
      <p:ext uri="{BB962C8B-B14F-4D97-AF65-F5344CB8AC3E}">
        <p14:creationId xmlns:p14="http://schemas.microsoft.com/office/powerpoint/2010/main" val="1984867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ECEE51-EF2E-432F-8B36-31AD80410EBC}"/>
              </a:ext>
            </a:extLst>
          </p:cNvPr>
          <p:cNvSpPr/>
          <p:nvPr/>
        </p:nvSpPr>
        <p:spPr>
          <a:xfrm>
            <a:off x="0" y="295279"/>
            <a:ext cx="12192000" cy="91817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0375"/>
            <a:r>
              <a:rPr lang="en-US" sz="4400" b="1" dirty="0"/>
              <a:t>Unary computing scheme</a:t>
            </a:r>
          </a:p>
        </p:txBody>
      </p:sp>
      <p:sp>
        <p:nvSpPr>
          <p:cNvPr id="14" name="Slide Number Placeholder 13">
            <a:extLst>
              <a:ext uri="{FF2B5EF4-FFF2-40B4-BE49-F238E27FC236}">
                <a16:creationId xmlns:a16="http://schemas.microsoft.com/office/drawing/2014/main" id="{42879D08-A749-A745-A144-50ABECE08B3D}"/>
              </a:ext>
            </a:extLst>
          </p:cNvPr>
          <p:cNvSpPr>
            <a:spLocks noGrp="1"/>
          </p:cNvSpPr>
          <p:nvPr>
            <p:ph type="sldNum" sz="quarter" idx="12"/>
          </p:nvPr>
        </p:nvSpPr>
        <p:spPr/>
        <p:txBody>
          <a:bodyPr/>
          <a:lstStyle/>
          <a:p>
            <a:fld id="{4F7438A6-0198-432F-A95A-B1275C4B1DD2}" type="slidenum">
              <a:rPr lang="en-US" smtClean="0"/>
              <a:t>9</a:t>
            </a:fld>
            <a:endParaRPr lang="en-US" dirty="0"/>
          </a:p>
        </p:txBody>
      </p:sp>
      <p:sp>
        <p:nvSpPr>
          <p:cNvPr id="33" name="Rectangle 32">
            <a:extLst>
              <a:ext uri="{FF2B5EF4-FFF2-40B4-BE49-F238E27FC236}">
                <a16:creationId xmlns:a16="http://schemas.microsoft.com/office/drawing/2014/main" id="{E7E01842-57D4-FD49-A5A4-22C0F2F1B8E1}"/>
              </a:ext>
            </a:extLst>
          </p:cNvPr>
          <p:cNvSpPr/>
          <p:nvPr/>
        </p:nvSpPr>
        <p:spPr>
          <a:xfrm>
            <a:off x="5073281" y="3426595"/>
            <a:ext cx="2040623" cy="276999"/>
          </a:xfrm>
          <a:prstGeom prst="rect">
            <a:avLst/>
          </a:prstGeom>
        </p:spPr>
        <p:txBody>
          <a:bodyPr wrap="none" lIns="0" tIns="0" rIns="0" bIns="0">
            <a:spAutoFit/>
          </a:bodyPr>
          <a:lstStyle/>
          <a:p>
            <a:r>
              <a:rPr lang="en-US" dirty="0"/>
              <a:t>0000 0000 1111 1111</a:t>
            </a:r>
          </a:p>
        </p:txBody>
      </p:sp>
      <p:sp>
        <p:nvSpPr>
          <p:cNvPr id="37" name="Rectangle 36">
            <a:extLst>
              <a:ext uri="{FF2B5EF4-FFF2-40B4-BE49-F238E27FC236}">
                <a16:creationId xmlns:a16="http://schemas.microsoft.com/office/drawing/2014/main" id="{7F6309B3-3E62-DE48-8B4D-92C674DAC6A7}"/>
              </a:ext>
            </a:extLst>
          </p:cNvPr>
          <p:cNvSpPr/>
          <p:nvPr/>
        </p:nvSpPr>
        <p:spPr>
          <a:xfrm>
            <a:off x="7483893" y="3424735"/>
            <a:ext cx="482504" cy="276999"/>
          </a:xfrm>
          <a:prstGeom prst="rect">
            <a:avLst/>
          </a:prstGeom>
        </p:spPr>
        <p:txBody>
          <a:bodyPr wrap="none" lIns="0" tIns="0" rIns="0" bIns="0">
            <a:spAutoFit/>
          </a:bodyPr>
          <a:lstStyle/>
          <a:p>
            <a:r>
              <a:rPr lang="en-US" dirty="0"/>
              <a:t>  8 1s</a:t>
            </a:r>
          </a:p>
        </p:txBody>
      </p:sp>
      <p:sp>
        <p:nvSpPr>
          <p:cNvPr id="40" name="Rectangle 39">
            <a:extLst>
              <a:ext uri="{FF2B5EF4-FFF2-40B4-BE49-F238E27FC236}">
                <a16:creationId xmlns:a16="http://schemas.microsoft.com/office/drawing/2014/main" id="{0CB1FABB-2787-0945-8260-E4841515588A}"/>
              </a:ext>
            </a:extLst>
          </p:cNvPr>
          <p:cNvSpPr/>
          <p:nvPr/>
        </p:nvSpPr>
        <p:spPr>
          <a:xfrm>
            <a:off x="1836429" y="3283364"/>
            <a:ext cx="2297809" cy="553998"/>
          </a:xfrm>
          <a:prstGeom prst="rect">
            <a:avLst/>
          </a:prstGeom>
        </p:spPr>
        <p:txBody>
          <a:bodyPr wrap="none" lIns="0" tIns="0" rIns="0" bIns="0">
            <a:spAutoFit/>
          </a:bodyPr>
          <a:lstStyle/>
          <a:p>
            <a:r>
              <a:rPr lang="en-US" dirty="0"/>
              <a:t>Bit stream as data.</a:t>
            </a:r>
          </a:p>
          <a:p>
            <a:r>
              <a:rPr lang="en-US" dirty="0">
                <a:solidFill>
                  <a:srgbClr val="FF0000"/>
                </a:solidFill>
              </a:rPr>
              <a:t>Delay</a:t>
            </a:r>
            <a:r>
              <a:rPr lang="en-US" dirty="0"/>
              <a:t> of 1s matters only.</a:t>
            </a:r>
          </a:p>
        </p:txBody>
      </p:sp>
      <p:grpSp>
        <p:nvGrpSpPr>
          <p:cNvPr id="12" name="Group 11">
            <a:extLst>
              <a:ext uri="{FF2B5EF4-FFF2-40B4-BE49-F238E27FC236}">
                <a16:creationId xmlns:a16="http://schemas.microsoft.com/office/drawing/2014/main" id="{06733AED-5DB3-B34D-AEF1-7EF00FB1D2B5}"/>
              </a:ext>
            </a:extLst>
          </p:cNvPr>
          <p:cNvGrpSpPr/>
          <p:nvPr/>
        </p:nvGrpSpPr>
        <p:grpSpPr>
          <a:xfrm>
            <a:off x="4984893" y="4406922"/>
            <a:ext cx="2222208" cy="1201775"/>
            <a:chOff x="7990061" y="4777741"/>
            <a:chExt cx="2222208" cy="1201775"/>
          </a:xfrm>
        </p:grpSpPr>
        <p:sp>
          <p:nvSpPr>
            <p:cNvPr id="13" name="Triangle 12">
              <a:extLst>
                <a:ext uri="{FF2B5EF4-FFF2-40B4-BE49-F238E27FC236}">
                  <a16:creationId xmlns:a16="http://schemas.microsoft.com/office/drawing/2014/main" id="{AED1C824-093F-3648-BB6C-8C37CC3CD9CD}"/>
                </a:ext>
              </a:extLst>
            </p:cNvPr>
            <p:cNvSpPr/>
            <p:nvPr/>
          </p:nvSpPr>
          <p:spPr>
            <a:xfrm rot="5400000">
              <a:off x="8868226" y="5088343"/>
              <a:ext cx="1201775" cy="580572"/>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panose="020F0502020204030204" pitchFamily="34" charset="0"/>
                <a:ea typeface="Cambria Math" panose="02040503050406030204" pitchFamily="18" charset="0"/>
                <a:cs typeface="Calibri" panose="020F0502020204030204" pitchFamily="34" charset="0"/>
              </a:endParaRPr>
            </a:p>
          </p:txBody>
        </p:sp>
        <p:sp>
          <p:nvSpPr>
            <p:cNvPr id="15" name="Rectangle 14">
              <a:extLst>
                <a:ext uri="{FF2B5EF4-FFF2-40B4-BE49-F238E27FC236}">
                  <a16:creationId xmlns:a16="http://schemas.microsoft.com/office/drawing/2014/main" id="{EE64BC8D-BFD0-E44C-BEF0-DC253D8B323C}"/>
                </a:ext>
              </a:extLst>
            </p:cNvPr>
            <p:cNvSpPr/>
            <p:nvPr/>
          </p:nvSpPr>
          <p:spPr>
            <a:xfrm>
              <a:off x="7990061" y="5007713"/>
              <a:ext cx="725714" cy="26758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alibri" panose="020F0502020204030204" pitchFamily="34" charset="0"/>
                  <a:ea typeface="Cambria Math" panose="02040503050406030204" pitchFamily="18" charset="0"/>
                  <a:cs typeface="Calibri" panose="020F0502020204030204" pitchFamily="34" charset="0"/>
                </a:rPr>
                <a:t>SRC</a:t>
              </a:r>
            </a:p>
          </p:txBody>
        </p:sp>
        <p:sp>
          <p:nvSpPr>
            <p:cNvPr id="16" name="Rectangle 15">
              <a:extLst>
                <a:ext uri="{FF2B5EF4-FFF2-40B4-BE49-F238E27FC236}">
                  <a16:creationId xmlns:a16="http://schemas.microsoft.com/office/drawing/2014/main" id="{2A710CC8-7009-A24B-B4A8-13CA905357E3}"/>
                </a:ext>
              </a:extLst>
            </p:cNvPr>
            <p:cNvSpPr/>
            <p:nvPr/>
          </p:nvSpPr>
          <p:spPr>
            <a:xfrm>
              <a:off x="7990061" y="5497655"/>
              <a:ext cx="725714" cy="26758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latin typeface="Calibri" panose="020F0502020204030204" pitchFamily="34" charset="0"/>
                  <a:ea typeface="Cambria Math" panose="02040503050406030204" pitchFamily="18" charset="0"/>
                  <a:cs typeface="Calibri" panose="020F0502020204030204" pitchFamily="34" charset="0"/>
                </a:rPr>
                <a:t>CNT</a:t>
              </a:r>
            </a:p>
          </p:txBody>
        </p:sp>
        <p:sp>
          <p:nvSpPr>
            <p:cNvPr id="17" name="Rectangle 16">
              <a:extLst>
                <a:ext uri="{FF2B5EF4-FFF2-40B4-BE49-F238E27FC236}">
                  <a16:creationId xmlns:a16="http://schemas.microsoft.com/office/drawing/2014/main" id="{2E4A6B38-9734-074E-A8D4-0AB45F9A9F62}"/>
                </a:ext>
              </a:extLst>
            </p:cNvPr>
            <p:cNvSpPr/>
            <p:nvPr/>
          </p:nvSpPr>
          <p:spPr>
            <a:xfrm rot="5400000">
              <a:off x="9067968" y="5201099"/>
              <a:ext cx="633507" cy="369332"/>
            </a:xfrm>
            <a:prstGeom prst="rect">
              <a:avLst/>
            </a:prstGeom>
          </p:spPr>
          <p:txBody>
            <a:bodyPr wrap="none">
              <a:spAutoFit/>
            </a:bodyPr>
            <a:lstStyle/>
            <a:p>
              <a:pPr algn="ctr"/>
              <a:r>
                <a:rPr lang="en-US" dirty="0">
                  <a:latin typeface="Calibri" panose="020F0502020204030204" pitchFamily="34" charset="0"/>
                  <a:ea typeface="Cambria Math" panose="02040503050406030204" pitchFamily="18" charset="0"/>
                  <a:cs typeface="Calibri" panose="020F0502020204030204" pitchFamily="34" charset="0"/>
                </a:rPr>
                <a:t>CMP</a:t>
              </a:r>
            </a:p>
          </p:txBody>
        </p:sp>
        <p:cxnSp>
          <p:nvCxnSpPr>
            <p:cNvPr id="18" name="Straight Arrow Connector 17">
              <a:extLst>
                <a:ext uri="{FF2B5EF4-FFF2-40B4-BE49-F238E27FC236}">
                  <a16:creationId xmlns:a16="http://schemas.microsoft.com/office/drawing/2014/main" id="{88513360-5F1D-7B48-9FA9-20C3D22D0BE1}"/>
                </a:ext>
              </a:extLst>
            </p:cNvPr>
            <p:cNvCxnSpPr>
              <a:cxnSpLocks/>
            </p:cNvCxnSpPr>
            <p:nvPr/>
          </p:nvCxnSpPr>
          <p:spPr>
            <a:xfrm flipH="1">
              <a:off x="8715772" y="5141860"/>
              <a:ext cx="452869"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10D031E-5604-564E-B774-3C31F9DAE0AE}"/>
                </a:ext>
              </a:extLst>
            </p:cNvPr>
            <p:cNvCxnSpPr>
              <a:cxnSpLocks/>
            </p:cNvCxnSpPr>
            <p:nvPr/>
          </p:nvCxnSpPr>
          <p:spPr>
            <a:xfrm flipH="1">
              <a:off x="8715772" y="5628774"/>
              <a:ext cx="452869"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0A61D9D-CDEF-A446-8BB9-0FB5C1FB1BD0}"/>
                </a:ext>
              </a:extLst>
            </p:cNvPr>
            <p:cNvCxnSpPr>
              <a:cxnSpLocks/>
            </p:cNvCxnSpPr>
            <p:nvPr/>
          </p:nvCxnSpPr>
          <p:spPr>
            <a:xfrm flipH="1">
              <a:off x="9759400" y="5384132"/>
              <a:ext cx="452869" cy="0"/>
            </a:xfrm>
            <a:prstGeom prst="straightConnector1">
              <a:avLst/>
            </a:prstGeom>
            <a:ln w="127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21" name="Rectangle 20">
            <a:extLst>
              <a:ext uri="{FF2B5EF4-FFF2-40B4-BE49-F238E27FC236}">
                <a16:creationId xmlns:a16="http://schemas.microsoft.com/office/drawing/2014/main" id="{DD02E1CF-16FB-CC42-8BB5-1D4D82DE7719}"/>
              </a:ext>
            </a:extLst>
          </p:cNvPr>
          <p:cNvSpPr/>
          <p:nvPr/>
        </p:nvSpPr>
        <p:spPr>
          <a:xfrm>
            <a:off x="7362237" y="4876446"/>
            <a:ext cx="626775" cy="276999"/>
          </a:xfrm>
          <a:prstGeom prst="rect">
            <a:avLst/>
          </a:prstGeom>
        </p:spPr>
        <p:txBody>
          <a:bodyPr wrap="none" lIns="0" tIns="0" rIns="0" bIns="0">
            <a:spAutoFit/>
          </a:bodyPr>
          <a:lstStyle/>
          <a:p>
            <a:r>
              <a:rPr lang="en-US" dirty="0"/>
              <a:t>…1111</a:t>
            </a:r>
          </a:p>
        </p:txBody>
      </p:sp>
      <p:sp>
        <p:nvSpPr>
          <p:cNvPr id="22" name="Rectangle 21">
            <a:extLst>
              <a:ext uri="{FF2B5EF4-FFF2-40B4-BE49-F238E27FC236}">
                <a16:creationId xmlns:a16="http://schemas.microsoft.com/office/drawing/2014/main" id="{F560E61E-B44B-8A40-9B70-EAC21465DFE7}"/>
              </a:ext>
            </a:extLst>
          </p:cNvPr>
          <p:cNvSpPr/>
          <p:nvPr/>
        </p:nvSpPr>
        <p:spPr>
          <a:xfrm>
            <a:off x="4231804" y="5126836"/>
            <a:ext cx="626775" cy="276999"/>
          </a:xfrm>
          <a:prstGeom prst="rect">
            <a:avLst/>
          </a:prstGeom>
        </p:spPr>
        <p:txBody>
          <a:bodyPr wrap="none" lIns="0" tIns="0" rIns="0" bIns="0">
            <a:spAutoFit/>
          </a:bodyPr>
          <a:lstStyle/>
          <a:p>
            <a:r>
              <a:rPr lang="en-US" dirty="0"/>
              <a:t>…3210</a:t>
            </a:r>
          </a:p>
        </p:txBody>
      </p:sp>
      <p:sp>
        <p:nvSpPr>
          <p:cNvPr id="23" name="Rectangle 22">
            <a:extLst>
              <a:ext uri="{FF2B5EF4-FFF2-40B4-BE49-F238E27FC236}">
                <a16:creationId xmlns:a16="http://schemas.microsoft.com/office/drawing/2014/main" id="{2C5C693D-B24F-E946-ABCA-A17A7E8CE4B5}"/>
              </a:ext>
            </a:extLst>
          </p:cNvPr>
          <p:cNvSpPr/>
          <p:nvPr/>
        </p:nvSpPr>
        <p:spPr>
          <a:xfrm>
            <a:off x="4231804" y="4632187"/>
            <a:ext cx="626775" cy="276999"/>
          </a:xfrm>
          <a:prstGeom prst="rect">
            <a:avLst/>
          </a:prstGeom>
        </p:spPr>
        <p:txBody>
          <a:bodyPr wrap="none" lIns="0" tIns="0" rIns="0" bIns="0">
            <a:spAutoFit/>
          </a:bodyPr>
          <a:lstStyle/>
          <a:p>
            <a:r>
              <a:rPr lang="en-US" dirty="0"/>
              <a:t>…8888</a:t>
            </a:r>
          </a:p>
        </p:txBody>
      </p:sp>
      <p:graphicFrame>
        <p:nvGraphicFramePr>
          <p:cNvPr id="25" name="Table 24">
            <a:extLst>
              <a:ext uri="{FF2B5EF4-FFF2-40B4-BE49-F238E27FC236}">
                <a16:creationId xmlns:a16="http://schemas.microsoft.com/office/drawing/2014/main" id="{FE2F49AD-B70D-654F-90A1-0C5BAD5BE17C}"/>
              </a:ext>
            </a:extLst>
          </p:cNvPr>
          <p:cNvGraphicFramePr>
            <a:graphicFrameLocks noGrp="1"/>
          </p:cNvGraphicFramePr>
          <p:nvPr>
            <p:extLst>
              <p:ext uri="{D42A27DB-BD31-4B8C-83A1-F6EECF244321}">
                <p14:modId xmlns:p14="http://schemas.microsoft.com/office/powerpoint/2010/main" val="3012934640"/>
              </p:ext>
            </p:extLst>
          </p:nvPr>
        </p:nvGraphicFramePr>
        <p:xfrm>
          <a:off x="1836429" y="1700784"/>
          <a:ext cx="8519142" cy="1112520"/>
        </p:xfrm>
        <a:graphic>
          <a:graphicData uri="http://schemas.openxmlformats.org/drawingml/2006/table">
            <a:tbl>
              <a:tblPr firstRow="1" bandRow="1">
                <a:tableStyleId>{F5AB1C69-6EDB-4FF4-983F-18BD219EF322}</a:tableStyleId>
              </a:tblPr>
              <a:tblGrid>
                <a:gridCol w="2311400">
                  <a:extLst>
                    <a:ext uri="{9D8B030D-6E8A-4147-A177-3AD203B41FA5}">
                      <a16:colId xmlns:a16="http://schemas.microsoft.com/office/drawing/2014/main" val="160757940"/>
                    </a:ext>
                  </a:extLst>
                </a:gridCol>
                <a:gridCol w="1940150">
                  <a:extLst>
                    <a:ext uri="{9D8B030D-6E8A-4147-A177-3AD203B41FA5}">
                      <a16:colId xmlns:a16="http://schemas.microsoft.com/office/drawing/2014/main" val="4172354850"/>
                    </a:ext>
                  </a:extLst>
                </a:gridCol>
                <a:gridCol w="4267592">
                  <a:extLst>
                    <a:ext uri="{9D8B030D-6E8A-4147-A177-3AD203B41FA5}">
                      <a16:colId xmlns:a16="http://schemas.microsoft.com/office/drawing/2014/main" val="634428117"/>
                    </a:ext>
                  </a:extLst>
                </a:gridCol>
              </a:tblGrid>
              <a:tr h="370840">
                <a:tc>
                  <a:txBody>
                    <a:bodyPr/>
                    <a:lstStyle/>
                    <a:p>
                      <a:pPr algn="l"/>
                      <a:r>
                        <a:rPr lang="en-US" dirty="0"/>
                        <a:t>Scheme</a:t>
                      </a:r>
                    </a:p>
                  </a:txBody>
                  <a:tcPr anchor="ctr"/>
                </a:tc>
                <a:tc>
                  <a:txBody>
                    <a:bodyPr/>
                    <a:lstStyle/>
                    <a:p>
                      <a:pPr algn="ctr"/>
                      <a:r>
                        <a:rPr lang="en-US" dirty="0"/>
                        <a:t>Bit stream</a:t>
                      </a:r>
                    </a:p>
                  </a:txBody>
                  <a:tcPr anchor="ctr"/>
                </a:tc>
                <a:tc>
                  <a:txBody>
                    <a:bodyPr/>
                    <a:lstStyle/>
                    <a:p>
                      <a:pPr algn="ctr"/>
                      <a:r>
                        <a:rPr lang="en-US" dirty="0"/>
                        <a:t>Application</a:t>
                      </a:r>
                    </a:p>
                  </a:txBody>
                  <a:tcPr anchor="ctr"/>
                </a:tc>
                <a:extLst>
                  <a:ext uri="{0D108BD9-81ED-4DB2-BD59-A6C34878D82A}">
                    <a16:rowId xmlns:a16="http://schemas.microsoft.com/office/drawing/2014/main" val="1480644165"/>
                  </a:ext>
                </a:extLst>
              </a:tr>
              <a:tr h="370840">
                <a:tc>
                  <a:txBody>
                    <a:bodyPr/>
                    <a:lstStyle/>
                    <a:p>
                      <a:r>
                        <a:rPr lang="en-US" dirty="0"/>
                        <a:t>Stochastic computing</a:t>
                      </a:r>
                    </a:p>
                  </a:txBody>
                  <a:tcPr anchor="ctr"/>
                </a:tc>
                <a:tc>
                  <a:txBody>
                    <a:bodyPr/>
                    <a:lstStyle/>
                    <a:p>
                      <a:pPr algn="ctr"/>
                      <a:r>
                        <a:rPr lang="en-US" dirty="0"/>
                        <a:t>Rate coding</a:t>
                      </a:r>
                    </a:p>
                  </a:txBody>
                  <a:tcPr anchor="ctr"/>
                </a:tc>
                <a:tc>
                  <a:txBody>
                    <a:bodyPr/>
                    <a:lstStyle/>
                    <a:p>
                      <a:pPr algn="ctr"/>
                      <a:r>
                        <a:rPr lang="en-US" dirty="0"/>
                        <a:t>LDPC, image  processing, machine learning</a:t>
                      </a:r>
                    </a:p>
                  </a:txBody>
                  <a:tcPr anchor="ctr"/>
                </a:tc>
                <a:extLst>
                  <a:ext uri="{0D108BD9-81ED-4DB2-BD59-A6C34878D82A}">
                    <a16:rowId xmlns:a16="http://schemas.microsoft.com/office/drawing/2014/main" val="2567455805"/>
                  </a:ext>
                </a:extLst>
              </a:tr>
              <a:tr h="370840">
                <a:tc>
                  <a:txBody>
                    <a:bodyPr/>
                    <a:lstStyle/>
                    <a:p>
                      <a:r>
                        <a:rPr lang="en-US" dirty="0"/>
                        <a:t>Race logic</a:t>
                      </a:r>
                    </a:p>
                  </a:txBody>
                  <a:tcPr anchor="ctr">
                    <a:solidFill>
                      <a:srgbClr val="FF7E79"/>
                    </a:solidFill>
                  </a:tcPr>
                </a:tc>
                <a:tc>
                  <a:txBody>
                    <a:bodyPr/>
                    <a:lstStyle/>
                    <a:p>
                      <a:pPr algn="ctr"/>
                      <a:r>
                        <a:rPr lang="en-US" dirty="0"/>
                        <a:t>Temporal coding</a:t>
                      </a:r>
                    </a:p>
                  </a:txBody>
                  <a:tcPr anchor="ctr">
                    <a:solidFill>
                      <a:srgbClr val="FF7E79"/>
                    </a:solidFill>
                  </a:tcPr>
                </a:tc>
                <a:tc>
                  <a:txBody>
                    <a:bodyPr/>
                    <a:lstStyle/>
                    <a:p>
                      <a:pPr algn="ctr"/>
                      <a:r>
                        <a:rPr lang="en-US" dirty="0"/>
                        <a:t>DNA sequencing, decision tree, sorting</a:t>
                      </a:r>
                    </a:p>
                  </a:txBody>
                  <a:tcPr anchor="ctr">
                    <a:solidFill>
                      <a:srgbClr val="FF7E79"/>
                    </a:solidFill>
                  </a:tcPr>
                </a:tc>
                <a:extLst>
                  <a:ext uri="{0D108BD9-81ED-4DB2-BD59-A6C34878D82A}">
                    <a16:rowId xmlns:a16="http://schemas.microsoft.com/office/drawing/2014/main" val="227268761"/>
                  </a:ext>
                </a:extLst>
              </a:tr>
            </a:tbl>
          </a:graphicData>
        </a:graphic>
      </p:graphicFrame>
      <p:sp>
        <p:nvSpPr>
          <p:cNvPr id="26" name="Rectangle 25">
            <a:extLst>
              <a:ext uri="{FF2B5EF4-FFF2-40B4-BE49-F238E27FC236}">
                <a16:creationId xmlns:a16="http://schemas.microsoft.com/office/drawing/2014/main" id="{0C8FFFC4-10AF-054C-AC3F-65435AC72146}"/>
              </a:ext>
            </a:extLst>
          </p:cNvPr>
          <p:cNvSpPr/>
          <p:nvPr/>
        </p:nvSpPr>
        <p:spPr>
          <a:xfrm>
            <a:off x="8144148" y="4823144"/>
            <a:ext cx="2912272" cy="369332"/>
          </a:xfrm>
          <a:prstGeom prst="rect">
            <a:avLst/>
          </a:prstGeom>
        </p:spPr>
        <p:txBody>
          <a:bodyPr wrap="none">
            <a:spAutoFit/>
          </a:bodyPr>
          <a:lstStyle/>
          <a:p>
            <a:pPr lvl="0">
              <a:defRPr/>
            </a:pPr>
            <a:r>
              <a:rPr lang="en-US" dirty="0">
                <a:solidFill>
                  <a:srgbClr val="FF0000"/>
                </a:solidFill>
              </a:rPr>
              <a:t>Deterministically</a:t>
            </a:r>
            <a:r>
              <a:rPr lang="en-US" dirty="0"/>
              <a:t> determined</a:t>
            </a:r>
          </a:p>
        </p:txBody>
      </p:sp>
    </p:spTree>
    <p:extLst>
      <p:ext uri="{BB962C8B-B14F-4D97-AF65-F5344CB8AC3E}">
        <p14:creationId xmlns:p14="http://schemas.microsoft.com/office/powerpoint/2010/main" val="35473909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20114</TotalTime>
  <Words>3518</Words>
  <Application>Microsoft Macintosh PowerPoint</Application>
  <PresentationFormat>Widescreen</PresentationFormat>
  <Paragraphs>1236</Paragraphs>
  <Slides>61</Slides>
  <Notes>60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61</vt:i4>
      </vt:variant>
    </vt:vector>
  </HeadingPairs>
  <TitlesOfParts>
    <vt:vector size="67" baseType="lpstr">
      <vt:lpstr>Arial</vt:lpstr>
      <vt:lpstr>Calibri</vt:lpstr>
      <vt:lpstr>Calibri Light</vt:lpstr>
      <vt:lpstr>Cambria Math</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Joshua, San Miguel</dc:creator>
  <cp:lastModifiedBy>DI WU</cp:lastModifiedBy>
  <cp:revision>4680</cp:revision>
  <cp:lastPrinted>2019-10-11T14:38:19Z</cp:lastPrinted>
  <dcterms:created xsi:type="dcterms:W3CDTF">2018-01-19T00:13:29Z</dcterms:created>
  <dcterms:modified xsi:type="dcterms:W3CDTF">2020-06-21T23:29:05Z</dcterms:modified>
</cp:coreProperties>
</file>

<file path=docProps/thumbnail.jpeg>
</file>